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7" r:id="rId9"/>
    <p:sldId id="273" r:id="rId10"/>
    <p:sldId id="268" r:id="rId11"/>
    <p:sldId id="274" r:id="rId12"/>
    <p:sldId id="275" r:id="rId13"/>
    <p:sldId id="276" r:id="rId14"/>
    <p:sldId id="277" r:id="rId15"/>
    <p:sldId id="278" r:id="rId16"/>
    <p:sldId id="279" r:id="rId17"/>
    <p:sldId id="280" r:id="rId18"/>
    <p:sldId id="272" r:id="rId19"/>
    <p:sldId id="264" r:id="rId20"/>
    <p:sldId id="265"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0" d="100"/>
          <a:sy n="80" d="100"/>
        </p:scale>
        <p:origin x="782"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CE8E54-3A20-4E87-A311-4D0C2F5761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B0E4678-DAFB-45B4-836C-9D03A1A4C4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753FA8E-613F-470D-A5D5-04AD74C29306}"/>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2F782EA9-90DD-4DB9-8704-40CD7FFC66C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E3FBE2-993E-4977-99B1-093D0FFF8FA6}"/>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1863518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01F98-5F7F-40E9-9E13-CC054969B2F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BD70719-10C1-46DE-B06A-4501017941E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2687457-A993-4868-A97A-061C7224F7EC}"/>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52FC5184-7018-4107-94D8-95AD36214C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B9B93E8-8DF9-4D06-B06F-60BA6804D538}"/>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21408860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0E6CBD-F103-489D-896C-2CB23EE13E1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C667D99-DF4A-4E3D-8FBC-52DEDCBA25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05B9B9-AF0F-492C-A49D-F8C6B79AD4F0}"/>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D793183E-D3D1-4C24-A8CF-8881111DF9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1908E4-5B99-4259-AC42-330472FA789F}"/>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2062581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3B88D-51BF-421B-B0CF-6349111EF85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4918506-6F98-4D10-8E7A-ADCBAEEA4AD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E9EAD5-F153-4CC9-AB48-BE1BCD8596E5}"/>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8F53871F-8B18-498F-A47D-FDA2EE776BC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33C30F-42FF-4EE1-B7C8-9783649792EA}"/>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3652730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124F3-43B7-4773-82B9-7C571D176E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0978A5AD-346C-4E5A-A7D6-DC420DC3E1B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514709-EB42-481E-8F5D-46A73D881D9A}"/>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4EE1D54E-7119-4866-92CE-2CBC95168EA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1473976-3AEA-4578-8EEC-E0684E03DB59}"/>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13691518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2675-7031-4A32-9D84-266854E45D8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E29FB22-5F2C-4E1A-B182-AED99FBEBC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A5706D8-B897-44F5-BB45-C38212B8240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FC4DCD6-F651-4E94-BAE2-2AE35E8B3111}"/>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6" name="Footer Placeholder 5">
            <a:extLst>
              <a:ext uri="{FF2B5EF4-FFF2-40B4-BE49-F238E27FC236}">
                <a16:creationId xmlns:a16="http://schemas.microsoft.com/office/drawing/2014/main" id="{0876D979-8245-474E-99E2-AF2971F879D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C607C75-67C5-4581-B5EF-751213C6DEAA}"/>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2663359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9DC65-73E3-4F61-BA36-338ADCE356A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33D359-3A99-4842-8039-5E8DC93362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61734E-1B90-4BB1-B219-3983858051A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D915AB34-34DD-429A-9957-E69F336D4F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5F6965-8891-4A58-92CB-734B24BA81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8F14F30-3E3B-43DC-B20E-DFA6063A7DE8}"/>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8" name="Footer Placeholder 7">
            <a:extLst>
              <a:ext uri="{FF2B5EF4-FFF2-40B4-BE49-F238E27FC236}">
                <a16:creationId xmlns:a16="http://schemas.microsoft.com/office/drawing/2014/main" id="{216EB608-1C9D-4D41-8B81-E6535E392D6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01BEDC4-0870-4D82-A9EC-C3FADED81AF3}"/>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3198229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7F399-762B-46CD-AEA0-2415F520025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883B0CC-55F6-4CEE-AD9B-53444C136B2D}"/>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4" name="Footer Placeholder 3">
            <a:extLst>
              <a:ext uri="{FF2B5EF4-FFF2-40B4-BE49-F238E27FC236}">
                <a16:creationId xmlns:a16="http://schemas.microsoft.com/office/drawing/2014/main" id="{37116E47-204F-4B69-B7CC-1146C2A0FB13}"/>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6058226-7CF7-43DB-926D-E94AB1A7F82E}"/>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2363416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9B72A9-BBAD-46A0-8F8D-C7F1611633A3}"/>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3" name="Footer Placeholder 2">
            <a:extLst>
              <a:ext uri="{FF2B5EF4-FFF2-40B4-BE49-F238E27FC236}">
                <a16:creationId xmlns:a16="http://schemas.microsoft.com/office/drawing/2014/main" id="{A2760803-FD4F-474B-9879-D9F00965CE0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B6CA5A8-4A48-433F-B60E-5F5EE59D14A5}"/>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36011909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D80B04-B662-48EE-BEC1-FE91869A3A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C358424-EFAA-44DB-9D87-731677AC18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B00436F-70D5-4FEA-8672-BF3CC7C560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9AE7E4-D4FB-4791-B289-776887651F51}"/>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6" name="Footer Placeholder 5">
            <a:extLst>
              <a:ext uri="{FF2B5EF4-FFF2-40B4-BE49-F238E27FC236}">
                <a16:creationId xmlns:a16="http://schemas.microsoft.com/office/drawing/2014/main" id="{5B0DD5CD-A7E1-480B-A417-48580386FC4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42AC25-3B26-4A31-BDFC-9D59FF0157FE}"/>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2263883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A627D-D4BE-45B5-B6AB-DABC81A9581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2C32064-5A27-40F6-8A1B-6BC49521FA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8A42784-6DB3-4AF4-833D-F30B104F3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215F0B-6717-4CB1-8A71-A135C3B3F0A6}"/>
              </a:ext>
            </a:extLst>
          </p:cNvPr>
          <p:cNvSpPr>
            <a:spLocks noGrp="1"/>
          </p:cNvSpPr>
          <p:nvPr>
            <p:ph type="dt" sz="half" idx="10"/>
          </p:nvPr>
        </p:nvSpPr>
        <p:spPr/>
        <p:txBody>
          <a:bodyPr/>
          <a:lstStyle/>
          <a:p>
            <a:fld id="{F0C7A539-2C5A-4DB9-9BB8-3C4C1F251BD1}" type="datetimeFigureOut">
              <a:rPr lang="en-IN" smtClean="0"/>
              <a:t>31-01-2022</a:t>
            </a:fld>
            <a:endParaRPr lang="en-IN"/>
          </a:p>
        </p:txBody>
      </p:sp>
      <p:sp>
        <p:nvSpPr>
          <p:cNvPr id="6" name="Footer Placeholder 5">
            <a:extLst>
              <a:ext uri="{FF2B5EF4-FFF2-40B4-BE49-F238E27FC236}">
                <a16:creationId xmlns:a16="http://schemas.microsoft.com/office/drawing/2014/main" id="{E4B76653-7B7A-4A43-9069-D29895C5CF5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287737B-0DB2-4775-9F72-925D2AB10B2E}"/>
              </a:ext>
            </a:extLst>
          </p:cNvPr>
          <p:cNvSpPr>
            <a:spLocks noGrp="1"/>
          </p:cNvSpPr>
          <p:nvPr>
            <p:ph type="sldNum" sz="quarter" idx="12"/>
          </p:nvPr>
        </p:nvSpPr>
        <p:spPr/>
        <p:txBody>
          <a:bodyPr/>
          <a:lstStyle/>
          <a:p>
            <a:fld id="{D554DF30-0836-4924-8A86-59E5C9442910}" type="slidenum">
              <a:rPr lang="en-IN" smtClean="0"/>
              <a:t>‹#›</a:t>
            </a:fld>
            <a:endParaRPr lang="en-IN"/>
          </a:p>
        </p:txBody>
      </p:sp>
    </p:spTree>
    <p:extLst>
      <p:ext uri="{BB962C8B-B14F-4D97-AF65-F5344CB8AC3E}">
        <p14:creationId xmlns:p14="http://schemas.microsoft.com/office/powerpoint/2010/main" val="654955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C89416-7C1A-45C9-BEB3-91B3CAC0C4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F6E1015-7671-4227-BFD7-99826CD3DC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374AF8-F5A2-4696-87A2-FCCF35567C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C7A539-2C5A-4DB9-9BB8-3C4C1F251BD1}" type="datetimeFigureOut">
              <a:rPr lang="en-IN" smtClean="0"/>
              <a:t>31-01-2022</a:t>
            </a:fld>
            <a:endParaRPr lang="en-IN"/>
          </a:p>
        </p:txBody>
      </p:sp>
      <p:sp>
        <p:nvSpPr>
          <p:cNvPr id="5" name="Footer Placeholder 4">
            <a:extLst>
              <a:ext uri="{FF2B5EF4-FFF2-40B4-BE49-F238E27FC236}">
                <a16:creationId xmlns:a16="http://schemas.microsoft.com/office/drawing/2014/main" id="{EDCA2F81-EAA4-47AA-AAEF-0654446954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48008CA-11FE-4EC0-AF91-33A593ABAAD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54DF30-0836-4924-8A86-59E5C9442910}" type="slidenum">
              <a:rPr lang="en-IN" smtClean="0"/>
              <a:t>‹#›</a:t>
            </a:fld>
            <a:endParaRPr lang="en-IN"/>
          </a:p>
        </p:txBody>
      </p:sp>
    </p:spTree>
    <p:extLst>
      <p:ext uri="{BB962C8B-B14F-4D97-AF65-F5344CB8AC3E}">
        <p14:creationId xmlns:p14="http://schemas.microsoft.com/office/powerpoint/2010/main" val="7649129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pyimagesearch.com/2021/02/01/opencv-histogram-equalization-and-adaptive-histogram-equalization-clahe/" TargetMode="External"/><Relationship Id="rId7" Type="http://schemas.openxmlformats.org/officeDocument/2006/relationships/image" Target="../media/image3.png"/><Relationship Id="rId2" Type="http://schemas.openxmlformats.org/officeDocument/2006/relationships/slide" Target="slide5.xml"/><Relationship Id="rId1" Type="http://schemas.openxmlformats.org/officeDocument/2006/relationships/slideLayout" Target="../slideLayouts/slideLayout2.xml"/><Relationship Id="rId6" Type="http://schemas.openxmlformats.org/officeDocument/2006/relationships/hyperlink" Target="https://ai.googleblog.com/2021/02/3d-scene-understanding-with-tensorflow.html" TargetMode="External"/><Relationship Id="rId5" Type="http://schemas.openxmlformats.org/officeDocument/2006/relationships/hyperlink" Target="https://ai.facebook.com/blog/recognizing-3d-spaces-without-spatial-labels/" TargetMode="External"/><Relationship Id="rId4" Type="http://schemas.openxmlformats.org/officeDocument/2006/relationships/hyperlink" Target="https://scikitimage.org/docs/dev/auto_examples/features_detection/plot_blob.html#sphx-glr-download-auto-examples-features-detection-plot-blob-py" TargetMode="Externa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yimagesearch.com/2021/02/01/opencv-histogram-equalization-and-adaptive-histogram-equalization-clahe/" TargetMode="External"/><Relationship Id="rId2" Type="http://schemas.openxmlformats.org/officeDocument/2006/relationships/slide" Target="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4E41B-5B71-49C8-B4E0-1256ACE176A7}"/>
              </a:ext>
            </a:extLst>
          </p:cNvPr>
          <p:cNvSpPr>
            <a:spLocks noGrp="1"/>
          </p:cNvSpPr>
          <p:nvPr>
            <p:ph type="ctrTitle"/>
          </p:nvPr>
        </p:nvSpPr>
        <p:spPr>
          <a:xfrm>
            <a:off x="1524000" y="1122363"/>
            <a:ext cx="9144000" cy="1825023"/>
          </a:xfrm>
        </p:spPr>
        <p:txBody>
          <a:bodyPr>
            <a:normAutofit/>
          </a:bodyPr>
          <a:lstStyle/>
          <a:p>
            <a:r>
              <a:rPr lang="en-US" sz="4000" u="sng" dirty="0">
                <a:latin typeface="Times New Roman" panose="02020603050405020304" pitchFamily="18" charset="0"/>
                <a:cs typeface="Times New Roman" panose="02020603050405020304" pitchFamily="18" charset="0"/>
              </a:rPr>
              <a:t>M.TECH MAJOR PROJECT REVIEW II</a:t>
            </a:r>
            <a:br>
              <a:rPr lang="en-US" sz="4000" u="sng" dirty="0">
                <a:latin typeface="Times New Roman" panose="02020603050405020304" pitchFamily="18" charset="0"/>
                <a:cs typeface="Times New Roman" panose="02020603050405020304" pitchFamily="18" charset="0"/>
              </a:rPr>
            </a:br>
            <a:r>
              <a:rPr lang="en-US" sz="4000" u="sng" dirty="0">
                <a:latin typeface="Times New Roman" panose="02020603050405020304" pitchFamily="18" charset="0"/>
                <a:cs typeface="Times New Roman" panose="02020603050405020304" pitchFamily="18" charset="0"/>
              </a:rPr>
              <a:t>(MVE33)</a:t>
            </a:r>
            <a:endParaRPr lang="en-IN" sz="4000" u="sng"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E8C46078-ACB5-41BF-869F-ECF95E8DBB72}"/>
              </a:ext>
            </a:extLst>
          </p:cNvPr>
          <p:cNvSpPr>
            <a:spLocks noGrp="1"/>
          </p:cNvSpPr>
          <p:nvPr>
            <p:ph type="subTitle" idx="1"/>
          </p:nvPr>
        </p:nvSpPr>
        <p:spPr>
          <a:xfrm>
            <a:off x="840420" y="3222594"/>
            <a:ext cx="10511160" cy="2894121"/>
          </a:xfrm>
        </p:spPr>
        <p:txBody>
          <a:bodyPr>
            <a:normAutofit fontScale="92500" lnSpcReduction="10000"/>
          </a:bodyPr>
          <a:lstStyle/>
          <a:p>
            <a:r>
              <a:rPr lang="en-US" sz="3000" u="sng" dirty="0">
                <a:latin typeface="Times New Roman" panose="02020603050405020304" pitchFamily="18" charset="0"/>
                <a:cs typeface="Times New Roman" panose="02020603050405020304" pitchFamily="18" charset="0"/>
              </a:rPr>
              <a:t>A SLAM BASED AUGMENTED REALITY (AR) DESIGN</a:t>
            </a:r>
          </a:p>
          <a:p>
            <a:r>
              <a:rPr lang="en-US" dirty="0">
                <a:latin typeface="Times New Roman" panose="02020603050405020304" pitchFamily="18" charset="0"/>
                <a:cs typeface="Times New Roman" panose="02020603050405020304" pitchFamily="18" charset="0"/>
              </a:rPr>
              <a:t>Under the guidance of : Dr. Reshma Verma (Asst. Professor)</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Name: Nehru H </a:t>
            </a:r>
          </a:p>
          <a:p>
            <a:r>
              <a:rPr lang="en-US" dirty="0">
                <a:latin typeface="Times New Roman" panose="02020603050405020304" pitchFamily="18" charset="0"/>
                <a:cs typeface="Times New Roman" panose="02020603050405020304" pitchFamily="18" charset="0"/>
              </a:rPr>
              <a:t>USN: 1MS20LVS08</a:t>
            </a:r>
          </a:p>
          <a:p>
            <a:r>
              <a:rPr lang="en-US" dirty="0">
                <a:latin typeface="Times New Roman" panose="02020603050405020304" pitchFamily="18" charset="0"/>
                <a:cs typeface="Times New Roman" panose="02020603050405020304" pitchFamily="18" charset="0"/>
              </a:rPr>
              <a:t>Specialization: VLSI Design and Embedded Systems</a:t>
            </a:r>
          </a:p>
          <a:p>
            <a:r>
              <a:rPr lang="en-US" dirty="0">
                <a:latin typeface="Times New Roman" panose="02020603050405020304" pitchFamily="18" charset="0"/>
                <a:cs typeface="Times New Roman" panose="02020603050405020304" pitchFamily="18" charset="0"/>
              </a:rPr>
              <a:t>Date: 01-Feb-2022</a:t>
            </a:r>
          </a:p>
          <a:p>
            <a:endParaRPr lang="en-US" dirty="0">
              <a:latin typeface="Times New Roman" panose="02020603050405020304" pitchFamily="18" charset="0"/>
              <a:cs typeface="Times New Roman" panose="02020603050405020304" pitchFamily="18" charset="0"/>
            </a:endParaRPr>
          </a:p>
          <a:p>
            <a:endParaRPr lang="en-IN" dirty="0"/>
          </a:p>
        </p:txBody>
      </p:sp>
      <p:pic>
        <p:nvPicPr>
          <p:cNvPr id="5" name="Picture 4">
            <a:extLst>
              <a:ext uri="{FF2B5EF4-FFF2-40B4-BE49-F238E27FC236}">
                <a16:creationId xmlns:a16="http://schemas.microsoft.com/office/drawing/2014/main" id="{11172A3D-1997-4952-90E3-C393AF7AFFEE}"/>
              </a:ext>
            </a:extLst>
          </p:cNvPr>
          <p:cNvPicPr>
            <a:picLocks noChangeAspect="1"/>
          </p:cNvPicPr>
          <p:nvPr/>
        </p:nvPicPr>
        <p:blipFill>
          <a:blip r:embed="rId2"/>
          <a:stretch>
            <a:fillRect/>
          </a:stretch>
        </p:blipFill>
        <p:spPr>
          <a:xfrm>
            <a:off x="9569343" y="0"/>
            <a:ext cx="2622657" cy="886215"/>
          </a:xfrm>
          <a:prstGeom prst="rect">
            <a:avLst/>
          </a:prstGeom>
        </p:spPr>
      </p:pic>
    </p:spTree>
    <p:extLst>
      <p:ext uri="{BB962C8B-B14F-4D97-AF65-F5344CB8AC3E}">
        <p14:creationId xmlns:p14="http://schemas.microsoft.com/office/powerpoint/2010/main" val="2716699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FCB3A50-5846-49D9-B988-16D306A8805B}"/>
              </a:ext>
            </a:extLst>
          </p:cNvPr>
          <p:cNvSpPr>
            <a:spLocks noGrp="1"/>
          </p:cNvSpPr>
          <p:nvPr>
            <p:ph idx="1"/>
          </p:nvPr>
        </p:nvSpPr>
        <p:spPr>
          <a:xfrm>
            <a:off x="1141412" y="355106"/>
            <a:ext cx="9905999" cy="6267635"/>
          </a:xfrm>
        </p:spPr>
        <p:txBody>
          <a:bodyPr/>
          <a:lstStyle/>
          <a:p>
            <a:pPr algn="l"/>
            <a:r>
              <a:rPr lang="en-US" sz="2400" b="0" i="0" dirty="0">
                <a:effectLst/>
                <a:latin typeface="Times New Roman" panose="02020603050405020304" pitchFamily="18" charset="0"/>
                <a:cs typeface="Times New Roman" panose="02020603050405020304" pitchFamily="18" charset="0"/>
              </a:rPr>
              <a:t>Contrastive Limited Adaptive Equalization:</a:t>
            </a:r>
          </a:p>
          <a:p>
            <a:pPr marL="0" indent="0" algn="l">
              <a:buNone/>
            </a:pPr>
            <a:r>
              <a:rPr lang="en-US" sz="2400" b="0" i="0" dirty="0">
                <a:effectLst/>
                <a:latin typeface="Times New Roman" panose="02020603050405020304" pitchFamily="18" charset="0"/>
                <a:cs typeface="Times New Roman" panose="02020603050405020304" pitchFamily="18" charset="0"/>
              </a:rPr>
              <a:t>Contrast Limited AHE (CLAHE) differs from adaptive histogram equalization in its contrast limiting. In the case of CLAHE, the contrast limiting procedure is applied to each neighborhood from which a transformation function is derived. CLAHE was developed to prevent the over amplification of noise that adaptive histogram equalization can give rise to.</a:t>
            </a:r>
          </a:p>
          <a:p>
            <a:endParaRPr lang="en-IN" dirty="0"/>
          </a:p>
        </p:txBody>
      </p:sp>
      <p:pic>
        <p:nvPicPr>
          <p:cNvPr id="6" name="Picture 5">
            <a:extLst>
              <a:ext uri="{FF2B5EF4-FFF2-40B4-BE49-F238E27FC236}">
                <a16:creationId xmlns:a16="http://schemas.microsoft.com/office/drawing/2014/main" id="{BA46B93E-8FF4-45B3-A5D2-950AADC7A40E}"/>
              </a:ext>
            </a:extLst>
          </p:cNvPr>
          <p:cNvPicPr>
            <a:picLocks noChangeAspect="1"/>
          </p:cNvPicPr>
          <p:nvPr/>
        </p:nvPicPr>
        <p:blipFill>
          <a:blip r:embed="rId2"/>
          <a:stretch>
            <a:fillRect/>
          </a:stretch>
        </p:blipFill>
        <p:spPr>
          <a:xfrm>
            <a:off x="850533" y="2672179"/>
            <a:ext cx="10487755" cy="3715306"/>
          </a:xfrm>
          <a:prstGeom prst="rect">
            <a:avLst/>
          </a:prstGeom>
        </p:spPr>
      </p:pic>
      <p:pic>
        <p:nvPicPr>
          <p:cNvPr id="2" name="Picture 1">
            <a:extLst>
              <a:ext uri="{FF2B5EF4-FFF2-40B4-BE49-F238E27FC236}">
                <a16:creationId xmlns:a16="http://schemas.microsoft.com/office/drawing/2014/main" id="{D76C92EE-683D-438D-A8FB-DC3DDCAE5A9C}"/>
              </a:ext>
            </a:extLst>
          </p:cNvPr>
          <p:cNvPicPr>
            <a:picLocks noChangeAspect="1"/>
          </p:cNvPicPr>
          <p:nvPr/>
        </p:nvPicPr>
        <p:blipFill>
          <a:blip r:embed="rId3"/>
          <a:stretch>
            <a:fillRect/>
          </a:stretch>
        </p:blipFill>
        <p:spPr>
          <a:xfrm>
            <a:off x="10523055" y="0"/>
            <a:ext cx="1670449" cy="560881"/>
          </a:xfrm>
          <a:prstGeom prst="rect">
            <a:avLst/>
          </a:prstGeom>
        </p:spPr>
      </p:pic>
    </p:spTree>
    <p:extLst>
      <p:ext uri="{BB962C8B-B14F-4D97-AF65-F5344CB8AC3E}">
        <p14:creationId xmlns:p14="http://schemas.microsoft.com/office/powerpoint/2010/main" val="28506012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6E8D3-1D00-419D-905B-E05E5545C774}"/>
              </a:ext>
            </a:extLst>
          </p:cNvPr>
          <p:cNvSpPr>
            <a:spLocks noGrp="1"/>
          </p:cNvSpPr>
          <p:nvPr>
            <p:ph type="title"/>
          </p:nvPr>
        </p:nvSpPr>
        <p:spPr>
          <a:xfrm>
            <a:off x="239697" y="107673"/>
            <a:ext cx="11771790" cy="1325563"/>
          </a:xfrm>
        </p:spPr>
        <p:txBody>
          <a:bodyPr>
            <a:normAutofit/>
          </a:bodyPr>
          <a:lstStyle/>
          <a:p>
            <a:pPr algn="ctr"/>
            <a:r>
              <a:rPr lang="en-US" sz="3600" u="sng" dirty="0">
                <a:latin typeface="Times New Roman" panose="02020603050405020304" pitchFamily="18" charset="0"/>
                <a:cs typeface="Times New Roman" panose="02020603050405020304" pitchFamily="18" charset="0"/>
              </a:rPr>
              <a:t>PRE-PROCESSING OUTPUTS FOR HISTOGRAM EQUALIZATIONS</a:t>
            </a:r>
            <a:endParaRPr lang="en-IN" sz="3600" u="sng"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F64C7CAE-B117-44D6-8337-8ADFC643685D}"/>
              </a:ext>
            </a:extLst>
          </p:cNvPr>
          <p:cNvPicPr>
            <a:picLocks noChangeAspect="1"/>
          </p:cNvPicPr>
          <p:nvPr/>
        </p:nvPicPr>
        <p:blipFill>
          <a:blip r:embed="rId2"/>
          <a:stretch>
            <a:fillRect/>
          </a:stretch>
        </p:blipFill>
        <p:spPr>
          <a:xfrm>
            <a:off x="351950" y="1690688"/>
            <a:ext cx="3350950" cy="2367185"/>
          </a:xfrm>
          <a:prstGeom prst="rect">
            <a:avLst/>
          </a:prstGeom>
        </p:spPr>
      </p:pic>
      <p:pic>
        <p:nvPicPr>
          <p:cNvPr id="7" name="Picture 6">
            <a:extLst>
              <a:ext uri="{FF2B5EF4-FFF2-40B4-BE49-F238E27FC236}">
                <a16:creationId xmlns:a16="http://schemas.microsoft.com/office/drawing/2014/main" id="{F6B03B32-CCBF-470C-A4B0-57B61D4E0E1C}"/>
              </a:ext>
            </a:extLst>
          </p:cNvPr>
          <p:cNvPicPr>
            <a:picLocks noChangeAspect="1"/>
          </p:cNvPicPr>
          <p:nvPr/>
        </p:nvPicPr>
        <p:blipFill>
          <a:blip r:embed="rId3"/>
          <a:stretch>
            <a:fillRect/>
          </a:stretch>
        </p:blipFill>
        <p:spPr>
          <a:xfrm>
            <a:off x="239697" y="4173063"/>
            <a:ext cx="3575456" cy="2242906"/>
          </a:xfrm>
          <a:prstGeom prst="rect">
            <a:avLst/>
          </a:prstGeom>
        </p:spPr>
      </p:pic>
      <p:pic>
        <p:nvPicPr>
          <p:cNvPr id="9" name="Picture 8">
            <a:extLst>
              <a:ext uri="{FF2B5EF4-FFF2-40B4-BE49-F238E27FC236}">
                <a16:creationId xmlns:a16="http://schemas.microsoft.com/office/drawing/2014/main" id="{912B1BB7-A824-4DBC-ADD8-CDA87BAF2AFD}"/>
              </a:ext>
            </a:extLst>
          </p:cNvPr>
          <p:cNvPicPr>
            <a:picLocks noChangeAspect="1"/>
          </p:cNvPicPr>
          <p:nvPr/>
        </p:nvPicPr>
        <p:blipFill>
          <a:blip r:embed="rId4"/>
          <a:stretch>
            <a:fillRect/>
          </a:stretch>
        </p:blipFill>
        <p:spPr>
          <a:xfrm>
            <a:off x="4450117" y="1683906"/>
            <a:ext cx="3350950" cy="2367185"/>
          </a:xfrm>
          <a:prstGeom prst="rect">
            <a:avLst/>
          </a:prstGeom>
        </p:spPr>
      </p:pic>
      <p:pic>
        <p:nvPicPr>
          <p:cNvPr id="11" name="Picture 10">
            <a:extLst>
              <a:ext uri="{FF2B5EF4-FFF2-40B4-BE49-F238E27FC236}">
                <a16:creationId xmlns:a16="http://schemas.microsoft.com/office/drawing/2014/main" id="{FC3C7924-645C-4770-B8F1-F5B3AAFD15E5}"/>
              </a:ext>
            </a:extLst>
          </p:cNvPr>
          <p:cNvPicPr>
            <a:picLocks noChangeAspect="1"/>
          </p:cNvPicPr>
          <p:nvPr/>
        </p:nvPicPr>
        <p:blipFill>
          <a:blip r:embed="rId5"/>
          <a:stretch>
            <a:fillRect/>
          </a:stretch>
        </p:blipFill>
        <p:spPr>
          <a:xfrm>
            <a:off x="4450117" y="4192461"/>
            <a:ext cx="3350950" cy="2223508"/>
          </a:xfrm>
          <a:prstGeom prst="rect">
            <a:avLst/>
          </a:prstGeom>
        </p:spPr>
      </p:pic>
      <p:pic>
        <p:nvPicPr>
          <p:cNvPr id="13" name="Picture 12">
            <a:extLst>
              <a:ext uri="{FF2B5EF4-FFF2-40B4-BE49-F238E27FC236}">
                <a16:creationId xmlns:a16="http://schemas.microsoft.com/office/drawing/2014/main" id="{0247B260-B678-4B93-B063-38E16E84A9B4}"/>
              </a:ext>
            </a:extLst>
          </p:cNvPr>
          <p:cNvPicPr>
            <a:picLocks noChangeAspect="1"/>
          </p:cNvPicPr>
          <p:nvPr/>
        </p:nvPicPr>
        <p:blipFill>
          <a:blip r:embed="rId6"/>
          <a:stretch>
            <a:fillRect/>
          </a:stretch>
        </p:blipFill>
        <p:spPr>
          <a:xfrm>
            <a:off x="8489100" y="4235262"/>
            <a:ext cx="3350950" cy="2097257"/>
          </a:xfrm>
          <a:prstGeom prst="rect">
            <a:avLst/>
          </a:prstGeom>
        </p:spPr>
      </p:pic>
      <p:pic>
        <p:nvPicPr>
          <p:cNvPr id="15" name="Picture 14">
            <a:extLst>
              <a:ext uri="{FF2B5EF4-FFF2-40B4-BE49-F238E27FC236}">
                <a16:creationId xmlns:a16="http://schemas.microsoft.com/office/drawing/2014/main" id="{54D7CF51-94A4-4E9F-A8BF-DBBA8C32AB4E}"/>
              </a:ext>
            </a:extLst>
          </p:cNvPr>
          <p:cNvPicPr>
            <a:picLocks noChangeAspect="1"/>
          </p:cNvPicPr>
          <p:nvPr/>
        </p:nvPicPr>
        <p:blipFill>
          <a:blip r:embed="rId7"/>
          <a:stretch>
            <a:fillRect/>
          </a:stretch>
        </p:blipFill>
        <p:spPr>
          <a:xfrm>
            <a:off x="8489100" y="1683906"/>
            <a:ext cx="3350950" cy="2370276"/>
          </a:xfrm>
          <a:prstGeom prst="rect">
            <a:avLst/>
          </a:prstGeom>
        </p:spPr>
      </p:pic>
      <p:sp>
        <p:nvSpPr>
          <p:cNvPr id="16" name="TextBox 15">
            <a:extLst>
              <a:ext uri="{FF2B5EF4-FFF2-40B4-BE49-F238E27FC236}">
                <a16:creationId xmlns:a16="http://schemas.microsoft.com/office/drawing/2014/main" id="{557FFF28-5736-4073-B2A8-22925FC8E546}"/>
              </a:ext>
            </a:extLst>
          </p:cNvPr>
          <p:cNvSpPr txBox="1"/>
          <p:nvPr/>
        </p:nvSpPr>
        <p:spPr>
          <a:xfrm>
            <a:off x="239697" y="6415969"/>
            <a:ext cx="1171260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Fig 1: RAW image with histogram                Fig 2: HE image with histogram         Fig 3: CLAHE image with histogram</a:t>
            </a:r>
            <a:endParaRPr lang="en-IN" dirty="0">
              <a:latin typeface="Times New Roman" panose="02020603050405020304" pitchFamily="18" charset="0"/>
              <a:cs typeface="Times New Roman" panose="02020603050405020304" pitchFamily="18" charset="0"/>
            </a:endParaRPr>
          </a:p>
        </p:txBody>
      </p:sp>
      <p:pic>
        <p:nvPicPr>
          <p:cNvPr id="17" name="Picture 16">
            <a:extLst>
              <a:ext uri="{FF2B5EF4-FFF2-40B4-BE49-F238E27FC236}">
                <a16:creationId xmlns:a16="http://schemas.microsoft.com/office/drawing/2014/main" id="{0B807364-18CB-4960-9B21-9846344E0879}"/>
              </a:ext>
            </a:extLst>
          </p:cNvPr>
          <p:cNvPicPr>
            <a:picLocks noChangeAspect="1"/>
          </p:cNvPicPr>
          <p:nvPr/>
        </p:nvPicPr>
        <p:blipFill>
          <a:blip r:embed="rId8"/>
          <a:stretch>
            <a:fillRect/>
          </a:stretch>
        </p:blipFill>
        <p:spPr>
          <a:xfrm>
            <a:off x="11000196" y="0"/>
            <a:ext cx="1191804" cy="400168"/>
          </a:xfrm>
          <a:prstGeom prst="rect">
            <a:avLst/>
          </a:prstGeom>
        </p:spPr>
      </p:pic>
    </p:spTree>
    <p:extLst>
      <p:ext uri="{BB962C8B-B14F-4D97-AF65-F5344CB8AC3E}">
        <p14:creationId xmlns:p14="http://schemas.microsoft.com/office/powerpoint/2010/main" val="37049154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1DB4786-73DC-4259-9BA6-75EC590BA788}"/>
              </a:ext>
            </a:extLst>
          </p:cNvPr>
          <p:cNvSpPr>
            <a:spLocks noGrp="1"/>
          </p:cNvSpPr>
          <p:nvPr>
            <p:ph idx="1"/>
          </p:nvPr>
        </p:nvSpPr>
        <p:spPr>
          <a:xfrm>
            <a:off x="838200" y="560881"/>
            <a:ext cx="10515600" cy="5804101"/>
          </a:xfrm>
        </p:spPr>
        <p:txBody>
          <a:bodyPr>
            <a:normAutofit/>
          </a:bodyPr>
          <a:lstStyle/>
          <a:p>
            <a:r>
              <a:rPr lang="en-US" dirty="0">
                <a:latin typeface="Times New Roman" panose="02020603050405020304" pitchFamily="18" charset="0"/>
                <a:cs typeface="Times New Roman" panose="02020603050405020304" pitchFamily="18" charset="0"/>
              </a:rPr>
              <a:t>In above, we introduce a dark image enhancement based on Contrast Limited Adaptive Histogram</a:t>
            </a:r>
          </a:p>
          <a:p>
            <a:r>
              <a:rPr lang="en-US" dirty="0">
                <a:latin typeface="Times New Roman" panose="02020603050405020304" pitchFamily="18" charset="0"/>
                <a:cs typeface="Times New Roman" panose="02020603050405020304" pitchFamily="18" charset="0"/>
              </a:rPr>
              <a:t>The RGB image is converted into HSV color space, from that image intensity component is extracted and it is normalized.</a:t>
            </a:r>
          </a:p>
          <a:p>
            <a:r>
              <a:rPr lang="en-US" dirty="0">
                <a:latin typeface="Times New Roman" panose="02020603050405020304" pitchFamily="18" charset="0"/>
                <a:cs typeface="Times New Roman" panose="02020603050405020304" pitchFamily="18" charset="0"/>
              </a:rPr>
              <a:t> Intensity component contain extremely dark pixels and when intensity value is enhanced, pixel noises will be introduced. </a:t>
            </a:r>
          </a:p>
          <a:p>
            <a:r>
              <a:rPr lang="en-US" dirty="0">
                <a:latin typeface="Times New Roman" panose="02020603050405020304" pitchFamily="18" charset="0"/>
                <a:cs typeface="Times New Roman" panose="02020603050405020304" pitchFamily="18" charset="0"/>
              </a:rPr>
              <a:t>So we take the inverse of the intensity component before removing the noise. </a:t>
            </a:r>
          </a:p>
          <a:p>
            <a:r>
              <a:rPr lang="en-US" dirty="0">
                <a:latin typeface="Times New Roman" panose="02020603050405020304" pitchFamily="18" charset="0"/>
                <a:cs typeface="Times New Roman" panose="02020603050405020304" pitchFamily="18" charset="0"/>
              </a:rPr>
              <a:t>The Contrast Limited Adaptive Histogram Equalization (CLAHE) is applied to the inverse of the intensity component, thus it enhances the image.</a:t>
            </a:r>
          </a:p>
          <a:p>
            <a:r>
              <a:rPr lang="en-US" dirty="0">
                <a:latin typeface="Times New Roman" panose="02020603050405020304" pitchFamily="18" charset="0"/>
                <a:cs typeface="Times New Roman" panose="02020603050405020304" pitchFamily="18" charset="0"/>
              </a:rPr>
              <a:t>This method can be efficient for real time extremely dark image enhancement applications. </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9BA6145-93A4-4AEC-BD72-05CCD5066F85}"/>
              </a:ext>
            </a:extLst>
          </p:cNvPr>
          <p:cNvPicPr>
            <a:picLocks noChangeAspect="1"/>
          </p:cNvPicPr>
          <p:nvPr/>
        </p:nvPicPr>
        <p:blipFill>
          <a:blip r:embed="rId2"/>
          <a:stretch>
            <a:fillRect/>
          </a:stretch>
        </p:blipFill>
        <p:spPr>
          <a:xfrm>
            <a:off x="10518575" y="0"/>
            <a:ext cx="1670449" cy="560881"/>
          </a:xfrm>
          <a:prstGeom prst="rect">
            <a:avLst/>
          </a:prstGeom>
        </p:spPr>
      </p:pic>
    </p:spTree>
    <p:extLst>
      <p:ext uri="{BB962C8B-B14F-4D97-AF65-F5344CB8AC3E}">
        <p14:creationId xmlns:p14="http://schemas.microsoft.com/office/powerpoint/2010/main" val="2175072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EA363-8EE5-4933-BCDE-197BF0EA5F25}"/>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ITERATIVE CLOSEST POINT ALGORITHM</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FE24815-C73F-4602-9E1F-5D21682E51CA}"/>
              </a:ext>
            </a:extLst>
          </p:cNvPr>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Iterative closest point (ICP) is an algorithm employed to minimize the difference between two clouds of points. ICP is often used to reconstruct 2D or 3D surfaces from different scans, to localize robots and achieve optimal path planning.</a:t>
            </a:r>
          </a:p>
          <a:p>
            <a:r>
              <a:rPr lang="en-US" dirty="0">
                <a:latin typeface="Times New Roman" panose="02020603050405020304" pitchFamily="18" charset="0"/>
                <a:cs typeface="Times New Roman" panose="02020603050405020304" pitchFamily="18" charset="0"/>
              </a:rPr>
              <a:t>Variants on the following stages of ICP have been proposed:</a:t>
            </a:r>
          </a:p>
          <a:p>
            <a:pPr marL="0" indent="0">
              <a:buNone/>
            </a:pPr>
            <a:r>
              <a:rPr lang="en-US" dirty="0">
                <a:latin typeface="Times New Roman" panose="02020603050405020304" pitchFamily="18" charset="0"/>
                <a:cs typeface="Times New Roman" panose="02020603050405020304" pitchFamily="18" charset="0"/>
              </a:rPr>
              <a:t>1. Point subsets (from one or both point sets).</a:t>
            </a:r>
          </a:p>
          <a:p>
            <a:pPr marL="0" indent="0">
              <a:buNone/>
            </a:pPr>
            <a:r>
              <a:rPr lang="en-US" dirty="0">
                <a:latin typeface="Times New Roman" panose="02020603050405020304" pitchFamily="18" charset="0"/>
                <a:cs typeface="Times New Roman" panose="02020603050405020304" pitchFamily="18" charset="0"/>
              </a:rPr>
              <a:t>2. Weighting the correspondences.</a:t>
            </a:r>
          </a:p>
          <a:p>
            <a:pPr marL="0" indent="0">
              <a:buNone/>
            </a:pPr>
            <a:r>
              <a:rPr lang="en-US" dirty="0">
                <a:latin typeface="Times New Roman" panose="02020603050405020304" pitchFamily="18" charset="0"/>
                <a:cs typeface="Times New Roman" panose="02020603050405020304" pitchFamily="18" charset="0"/>
              </a:rPr>
              <a:t>3. Data association.</a:t>
            </a:r>
          </a:p>
          <a:p>
            <a:pPr marL="0" indent="0">
              <a:buNone/>
            </a:pPr>
            <a:r>
              <a:rPr lang="en-US" dirty="0">
                <a:latin typeface="Times New Roman" panose="02020603050405020304" pitchFamily="18" charset="0"/>
                <a:cs typeface="Times New Roman" panose="02020603050405020304" pitchFamily="18" charset="0"/>
              </a:rPr>
              <a:t>4. Rejecting certain (outlier) point pairs.</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0F852CF-566C-46C2-8E79-4677F1899EE0}"/>
              </a:ext>
            </a:extLst>
          </p:cNvPr>
          <p:cNvPicPr>
            <a:picLocks noChangeAspect="1"/>
          </p:cNvPicPr>
          <p:nvPr/>
        </p:nvPicPr>
        <p:blipFill>
          <a:blip r:embed="rId2"/>
          <a:stretch>
            <a:fillRect/>
          </a:stretch>
        </p:blipFill>
        <p:spPr>
          <a:xfrm>
            <a:off x="10521551" y="0"/>
            <a:ext cx="1670449" cy="560881"/>
          </a:xfrm>
          <a:prstGeom prst="rect">
            <a:avLst/>
          </a:prstGeom>
        </p:spPr>
      </p:pic>
    </p:spTree>
    <p:extLst>
      <p:ext uri="{BB962C8B-B14F-4D97-AF65-F5344CB8AC3E}">
        <p14:creationId xmlns:p14="http://schemas.microsoft.com/office/powerpoint/2010/main" val="3771810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E2AD4-D1E3-4288-8144-5C3843C0081E}"/>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ICP RESULTS OBTAINED</a:t>
            </a:r>
            <a:endParaRPr lang="en-IN" sz="3600" u="sng"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BB9DE53F-B6CC-4E8D-8AAD-CBD543A9044D}"/>
              </a:ext>
            </a:extLst>
          </p:cNvPr>
          <p:cNvPicPr>
            <a:picLocks noChangeAspect="1"/>
          </p:cNvPicPr>
          <p:nvPr/>
        </p:nvPicPr>
        <p:blipFill>
          <a:blip r:embed="rId2"/>
          <a:stretch>
            <a:fillRect/>
          </a:stretch>
        </p:blipFill>
        <p:spPr>
          <a:xfrm>
            <a:off x="10521551" y="0"/>
            <a:ext cx="1670449" cy="560881"/>
          </a:xfrm>
          <a:prstGeom prst="rect">
            <a:avLst/>
          </a:prstGeom>
        </p:spPr>
      </p:pic>
      <p:pic>
        <p:nvPicPr>
          <p:cNvPr id="6" name="Picture 5">
            <a:extLst>
              <a:ext uri="{FF2B5EF4-FFF2-40B4-BE49-F238E27FC236}">
                <a16:creationId xmlns:a16="http://schemas.microsoft.com/office/drawing/2014/main" id="{5BDECA5B-3677-4474-B677-30037D2556AD}"/>
              </a:ext>
            </a:extLst>
          </p:cNvPr>
          <p:cNvPicPr>
            <a:picLocks noChangeAspect="1"/>
          </p:cNvPicPr>
          <p:nvPr/>
        </p:nvPicPr>
        <p:blipFill>
          <a:blip r:embed="rId3"/>
          <a:stretch>
            <a:fillRect/>
          </a:stretch>
        </p:blipFill>
        <p:spPr>
          <a:xfrm>
            <a:off x="632434" y="2383145"/>
            <a:ext cx="5463566" cy="3032233"/>
          </a:xfrm>
          <a:prstGeom prst="rect">
            <a:avLst/>
          </a:prstGeom>
        </p:spPr>
      </p:pic>
      <p:pic>
        <p:nvPicPr>
          <p:cNvPr id="10" name="Picture 9">
            <a:extLst>
              <a:ext uri="{FF2B5EF4-FFF2-40B4-BE49-F238E27FC236}">
                <a16:creationId xmlns:a16="http://schemas.microsoft.com/office/drawing/2014/main" id="{B008124A-81AF-49CF-8349-65172ED0CDF7}"/>
              </a:ext>
            </a:extLst>
          </p:cNvPr>
          <p:cNvPicPr>
            <a:picLocks noChangeAspect="1"/>
          </p:cNvPicPr>
          <p:nvPr/>
        </p:nvPicPr>
        <p:blipFill>
          <a:blip r:embed="rId4"/>
          <a:stretch>
            <a:fillRect/>
          </a:stretch>
        </p:blipFill>
        <p:spPr>
          <a:xfrm>
            <a:off x="6096000" y="2383144"/>
            <a:ext cx="5463566" cy="3032233"/>
          </a:xfrm>
          <a:prstGeom prst="rect">
            <a:avLst/>
          </a:prstGeom>
        </p:spPr>
      </p:pic>
      <p:sp>
        <p:nvSpPr>
          <p:cNvPr id="11" name="TextBox 10">
            <a:extLst>
              <a:ext uri="{FF2B5EF4-FFF2-40B4-BE49-F238E27FC236}">
                <a16:creationId xmlns:a16="http://schemas.microsoft.com/office/drawing/2014/main" id="{4E7AA48B-9B6B-412D-8481-CD75D3BDAD6D}"/>
              </a:ext>
            </a:extLst>
          </p:cNvPr>
          <p:cNvSpPr txBox="1"/>
          <p:nvPr/>
        </p:nvSpPr>
        <p:spPr>
          <a:xfrm>
            <a:off x="186431" y="5717219"/>
            <a:ext cx="1187832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4: Input image (source points-yellow, and Target points-cyan)         Fig 5: point to point ICP output after 30 iterations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42452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281439-DBDD-478C-8CF4-98915AF04129}"/>
              </a:ext>
            </a:extLst>
          </p:cNvPr>
          <p:cNvPicPr>
            <a:picLocks noChangeAspect="1"/>
          </p:cNvPicPr>
          <p:nvPr/>
        </p:nvPicPr>
        <p:blipFill>
          <a:blip r:embed="rId2"/>
          <a:stretch>
            <a:fillRect/>
          </a:stretch>
        </p:blipFill>
        <p:spPr>
          <a:xfrm>
            <a:off x="10521551" y="0"/>
            <a:ext cx="1670449" cy="560881"/>
          </a:xfrm>
          <a:prstGeom prst="rect">
            <a:avLst/>
          </a:prstGeom>
        </p:spPr>
      </p:pic>
      <p:pic>
        <p:nvPicPr>
          <p:cNvPr id="8" name="Picture 7">
            <a:extLst>
              <a:ext uri="{FF2B5EF4-FFF2-40B4-BE49-F238E27FC236}">
                <a16:creationId xmlns:a16="http://schemas.microsoft.com/office/drawing/2014/main" id="{08DB5B16-A849-46EE-85A2-93263F37873C}"/>
              </a:ext>
            </a:extLst>
          </p:cNvPr>
          <p:cNvPicPr>
            <a:picLocks noChangeAspect="1"/>
          </p:cNvPicPr>
          <p:nvPr/>
        </p:nvPicPr>
        <p:blipFill>
          <a:blip r:embed="rId3"/>
          <a:stretch>
            <a:fillRect/>
          </a:stretch>
        </p:blipFill>
        <p:spPr>
          <a:xfrm>
            <a:off x="632434" y="456896"/>
            <a:ext cx="5463566" cy="3032233"/>
          </a:xfrm>
          <a:prstGeom prst="rect">
            <a:avLst/>
          </a:prstGeom>
        </p:spPr>
      </p:pic>
      <p:pic>
        <p:nvPicPr>
          <p:cNvPr id="10" name="Picture 9">
            <a:extLst>
              <a:ext uri="{FF2B5EF4-FFF2-40B4-BE49-F238E27FC236}">
                <a16:creationId xmlns:a16="http://schemas.microsoft.com/office/drawing/2014/main" id="{AC1C26B7-99CF-4D37-B7B1-4ADB0B07053A}"/>
              </a:ext>
            </a:extLst>
          </p:cNvPr>
          <p:cNvPicPr>
            <a:picLocks noChangeAspect="1"/>
          </p:cNvPicPr>
          <p:nvPr/>
        </p:nvPicPr>
        <p:blipFill>
          <a:blip r:embed="rId4"/>
          <a:stretch>
            <a:fillRect/>
          </a:stretch>
        </p:blipFill>
        <p:spPr>
          <a:xfrm>
            <a:off x="6096000" y="541953"/>
            <a:ext cx="5463566" cy="3032233"/>
          </a:xfrm>
          <a:prstGeom prst="rect">
            <a:avLst/>
          </a:prstGeom>
        </p:spPr>
      </p:pic>
      <p:sp>
        <p:nvSpPr>
          <p:cNvPr id="11" name="TextBox 10">
            <a:extLst>
              <a:ext uri="{FF2B5EF4-FFF2-40B4-BE49-F238E27FC236}">
                <a16:creationId xmlns:a16="http://schemas.microsoft.com/office/drawing/2014/main" id="{2C7540F6-B45A-4585-B83A-4EFBDC6780DB}"/>
              </a:ext>
            </a:extLst>
          </p:cNvPr>
          <p:cNvSpPr txBox="1"/>
          <p:nvPr/>
        </p:nvSpPr>
        <p:spPr>
          <a:xfrm>
            <a:off x="365464" y="3574186"/>
            <a:ext cx="11461072" cy="2031325"/>
          </a:xfrm>
          <a:prstGeom prst="rect">
            <a:avLst/>
          </a:prstGeom>
          <a:noFill/>
        </p:spPr>
        <p:txBody>
          <a:bodyPr wrap="square" rtlCol="0">
            <a:spAutoFit/>
          </a:bodyPr>
          <a:lstStyle/>
          <a:p>
            <a:r>
              <a:rPr lang="en-US" dirty="0"/>
              <a:t>                    </a:t>
            </a:r>
            <a:r>
              <a:rPr lang="en-US" dirty="0">
                <a:latin typeface="Times New Roman" panose="02020603050405020304" pitchFamily="18" charset="0"/>
                <a:cs typeface="Times New Roman" panose="02020603050405020304" pitchFamily="18" charset="0"/>
              </a:rPr>
              <a:t>Fig 6: after ICP output 30 iterations                                  Fig 7: point to point ICP output after 144 iterations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80EFCEDD-E96F-4D36-8886-48BFCBE0E203}"/>
              </a:ext>
            </a:extLst>
          </p:cNvPr>
          <p:cNvSpPr txBox="1"/>
          <p:nvPr/>
        </p:nvSpPr>
        <p:spPr>
          <a:xfrm>
            <a:off x="365464" y="4133850"/>
            <a:ext cx="11461072" cy="2246769"/>
          </a:xfrm>
          <a:prstGeom prst="rect">
            <a:avLst/>
          </a:prstGeom>
          <a:noFill/>
        </p:spPr>
        <p:txBody>
          <a:bodyPr wrap="square" rtlCol="0">
            <a:spAutoFit/>
          </a:bodyPr>
          <a:lstStyle/>
          <a:p>
            <a:r>
              <a:rPr lang="en-IN" sz="2800" dirty="0">
                <a:latin typeface="Times New Roman" panose="02020603050405020304" pitchFamily="18" charset="0"/>
                <a:cs typeface="Times New Roman" panose="02020603050405020304" pitchFamily="18" charset="0"/>
              </a:rPr>
              <a:t>In general, the ICP algorithm iterates over two steps:</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Find correspondence set K={(</a:t>
            </a:r>
            <a:r>
              <a:rPr lang="en-IN" sz="2800" dirty="0" err="1">
                <a:latin typeface="Times New Roman" panose="02020603050405020304" pitchFamily="18" charset="0"/>
                <a:cs typeface="Times New Roman" panose="02020603050405020304" pitchFamily="18" charset="0"/>
              </a:rPr>
              <a:t>p,q</a:t>
            </a:r>
            <a:r>
              <a:rPr lang="en-IN" sz="2800" dirty="0">
                <a:latin typeface="Times New Roman" panose="02020603050405020304" pitchFamily="18" charset="0"/>
                <a:cs typeface="Times New Roman" panose="02020603050405020304" pitchFamily="18" charset="0"/>
              </a:rPr>
              <a:t>)} from target point cloud P, and source point cloud Q transformed with current transformation matrix T.</a:t>
            </a:r>
          </a:p>
          <a:p>
            <a:pPr marL="457200" indent="-457200">
              <a:buFont typeface="Arial" panose="020B0604020202020204" pitchFamily="34" charset="0"/>
              <a:buChar char="•"/>
            </a:pPr>
            <a:r>
              <a:rPr lang="en-IN" sz="2800" dirty="0">
                <a:latin typeface="Times New Roman" panose="02020603050405020304" pitchFamily="18" charset="0"/>
                <a:cs typeface="Times New Roman" panose="02020603050405020304" pitchFamily="18" charset="0"/>
              </a:rPr>
              <a:t>Update the transformation T by minimizing an objective function E(T) defined over the correspondence set K.</a:t>
            </a:r>
          </a:p>
        </p:txBody>
      </p:sp>
    </p:spTree>
    <p:extLst>
      <p:ext uri="{BB962C8B-B14F-4D97-AF65-F5344CB8AC3E}">
        <p14:creationId xmlns:p14="http://schemas.microsoft.com/office/powerpoint/2010/main" val="29370090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CCA9C-5169-4A9C-8411-3A1D76050B78}"/>
              </a:ext>
            </a:extLst>
          </p:cNvPr>
          <p:cNvSpPr>
            <a:spLocks noGrp="1"/>
          </p:cNvSpPr>
          <p:nvPr>
            <p:ph type="title"/>
          </p:nvPr>
        </p:nvSpPr>
        <p:spPr>
          <a:xfrm>
            <a:off x="838200" y="136291"/>
            <a:ext cx="10515600" cy="1325563"/>
          </a:xfrm>
        </p:spPr>
        <p:txBody>
          <a:bodyPr>
            <a:normAutofit/>
          </a:bodyPr>
          <a:lstStyle/>
          <a:p>
            <a:pPr algn="ctr"/>
            <a:r>
              <a:rPr lang="en-US" sz="3600" u="sng" dirty="0">
                <a:latin typeface="Times New Roman" panose="02020603050405020304" pitchFamily="18" charset="0"/>
                <a:cs typeface="Times New Roman" panose="02020603050405020304" pitchFamily="18" charset="0"/>
              </a:rPr>
              <a:t>ICP (POINT TO PLANE)</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7F35C33-0C69-4B0D-B971-E0D8E6703219}"/>
              </a:ext>
            </a:extLst>
          </p:cNvPr>
          <p:cNvSpPr>
            <a:spLocks noGrp="1"/>
          </p:cNvSpPr>
          <p:nvPr>
            <p:ph idx="1"/>
          </p:nvPr>
        </p:nvSpPr>
        <p:spPr>
          <a:xfrm>
            <a:off x="133351" y="5105400"/>
            <a:ext cx="11877674" cy="1616309"/>
          </a:xfrm>
        </p:spPr>
        <p:txBody>
          <a:bodyPr>
            <a:noAutofit/>
          </a:bodyPr>
          <a:lstStyle/>
          <a:p>
            <a:pPr marL="0" indent="0">
              <a:buNone/>
            </a:pPr>
            <a:r>
              <a:rPr lang="en-IN" sz="2400" dirty="0">
                <a:latin typeface="Times New Roman" panose="02020603050405020304" pitchFamily="18" charset="0"/>
                <a:cs typeface="Times New Roman" panose="02020603050405020304" pitchFamily="18" charset="0"/>
              </a:rPr>
              <a:t>The point-to-plane ICP algorithm uses a different objective function:</a:t>
            </a:r>
          </a:p>
          <a:p>
            <a:r>
              <a:rPr lang="en-IN" sz="2400" dirty="0">
                <a:latin typeface="Times New Roman" panose="02020603050405020304" pitchFamily="18" charset="0"/>
                <a:cs typeface="Times New Roman" panose="02020603050405020304" pitchFamily="18" charset="0"/>
              </a:rPr>
              <a:t>E(T)=∑(</a:t>
            </a:r>
            <a:r>
              <a:rPr lang="en-IN" sz="2400" dirty="0" err="1">
                <a:latin typeface="Times New Roman" panose="02020603050405020304" pitchFamily="18" charset="0"/>
                <a:cs typeface="Times New Roman" panose="02020603050405020304" pitchFamily="18" charset="0"/>
              </a:rPr>
              <a:t>p,q</a:t>
            </a:r>
            <a:r>
              <a:rPr lang="en-IN" sz="2400" dirty="0">
                <a:latin typeface="Times New Roman" panose="02020603050405020304" pitchFamily="18" charset="0"/>
                <a:cs typeface="Times New Roman" panose="02020603050405020304" pitchFamily="18" charset="0"/>
              </a:rPr>
              <a:t>)∈K((p−</a:t>
            </a:r>
            <a:r>
              <a:rPr lang="en-IN" sz="2400" dirty="0" err="1">
                <a:latin typeface="Times New Roman" panose="02020603050405020304" pitchFamily="18" charset="0"/>
                <a:cs typeface="Times New Roman" panose="02020603050405020304" pitchFamily="18" charset="0"/>
              </a:rPr>
              <a:t>Tq</a:t>
            </a:r>
            <a:r>
              <a:rPr lang="en-IN" sz="2400" dirty="0">
                <a:latin typeface="Times New Roman" panose="02020603050405020304" pitchFamily="18" charset="0"/>
                <a:cs typeface="Times New Roman" panose="02020603050405020304" pitchFamily="18" charset="0"/>
              </a:rPr>
              <a:t>)⋅np)2,</a:t>
            </a:r>
          </a:p>
          <a:p>
            <a:r>
              <a:rPr lang="en-IN" sz="2400" dirty="0">
                <a:latin typeface="Times New Roman" panose="02020603050405020304" pitchFamily="18" charset="0"/>
                <a:cs typeface="Times New Roman" panose="02020603050405020304" pitchFamily="18" charset="0"/>
              </a:rPr>
              <a:t>where np is the normal of point ‘p’. The point-to-plane ICP algorithm has a faster convergence speed than the point-to-point ICP algorithm.</a:t>
            </a:r>
          </a:p>
        </p:txBody>
      </p:sp>
      <p:pic>
        <p:nvPicPr>
          <p:cNvPr id="4" name="Picture 3">
            <a:extLst>
              <a:ext uri="{FF2B5EF4-FFF2-40B4-BE49-F238E27FC236}">
                <a16:creationId xmlns:a16="http://schemas.microsoft.com/office/drawing/2014/main" id="{1BB053EF-C205-4F37-A8AC-8034384D7174}"/>
              </a:ext>
            </a:extLst>
          </p:cNvPr>
          <p:cNvPicPr>
            <a:picLocks noChangeAspect="1"/>
          </p:cNvPicPr>
          <p:nvPr/>
        </p:nvPicPr>
        <p:blipFill>
          <a:blip r:embed="rId2"/>
          <a:stretch>
            <a:fillRect/>
          </a:stretch>
        </p:blipFill>
        <p:spPr>
          <a:xfrm>
            <a:off x="10521551" y="0"/>
            <a:ext cx="1670449" cy="560881"/>
          </a:xfrm>
          <a:prstGeom prst="rect">
            <a:avLst/>
          </a:prstGeom>
        </p:spPr>
      </p:pic>
      <p:pic>
        <p:nvPicPr>
          <p:cNvPr id="7" name="Picture 6">
            <a:extLst>
              <a:ext uri="{FF2B5EF4-FFF2-40B4-BE49-F238E27FC236}">
                <a16:creationId xmlns:a16="http://schemas.microsoft.com/office/drawing/2014/main" id="{E94D2068-8B62-4B6D-B901-32F81A991AA9}"/>
              </a:ext>
            </a:extLst>
          </p:cNvPr>
          <p:cNvPicPr>
            <a:picLocks noChangeAspect="1"/>
          </p:cNvPicPr>
          <p:nvPr/>
        </p:nvPicPr>
        <p:blipFill>
          <a:blip r:embed="rId3"/>
          <a:stretch>
            <a:fillRect/>
          </a:stretch>
        </p:blipFill>
        <p:spPr>
          <a:xfrm>
            <a:off x="428821" y="1361016"/>
            <a:ext cx="5462489" cy="3029975"/>
          </a:xfrm>
          <a:prstGeom prst="rect">
            <a:avLst/>
          </a:prstGeom>
        </p:spPr>
      </p:pic>
      <p:pic>
        <p:nvPicPr>
          <p:cNvPr id="9" name="Picture 8">
            <a:extLst>
              <a:ext uri="{FF2B5EF4-FFF2-40B4-BE49-F238E27FC236}">
                <a16:creationId xmlns:a16="http://schemas.microsoft.com/office/drawing/2014/main" id="{7C1F2ABC-1C55-450F-9009-376CBBCE623D}"/>
              </a:ext>
            </a:extLst>
          </p:cNvPr>
          <p:cNvPicPr>
            <a:picLocks noChangeAspect="1"/>
          </p:cNvPicPr>
          <p:nvPr/>
        </p:nvPicPr>
        <p:blipFill>
          <a:blip r:embed="rId4"/>
          <a:stretch>
            <a:fillRect/>
          </a:stretch>
        </p:blipFill>
        <p:spPr>
          <a:xfrm>
            <a:off x="5891311" y="1361015"/>
            <a:ext cx="5462489" cy="3029974"/>
          </a:xfrm>
          <a:prstGeom prst="rect">
            <a:avLst/>
          </a:prstGeom>
        </p:spPr>
      </p:pic>
      <p:sp>
        <p:nvSpPr>
          <p:cNvPr id="11" name="TextBox 10">
            <a:extLst>
              <a:ext uri="{FF2B5EF4-FFF2-40B4-BE49-F238E27FC236}">
                <a16:creationId xmlns:a16="http://schemas.microsoft.com/office/drawing/2014/main" id="{43CE8D22-8FDA-4654-A39E-4448C4BD780C}"/>
              </a:ext>
            </a:extLst>
          </p:cNvPr>
          <p:cNvSpPr txBox="1"/>
          <p:nvPr/>
        </p:nvSpPr>
        <p:spPr>
          <a:xfrm>
            <a:off x="247649" y="4390989"/>
            <a:ext cx="11763376"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 8: Input image (source points-yellow, and Target points-cyan)    Fig 9: point to plane ICP output after 30 iterations</a:t>
            </a:r>
            <a:endParaRPr lang="en-IN"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1940688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1DDD85-9780-4E0D-8345-B8085CC4F0F0}"/>
              </a:ext>
            </a:extLst>
          </p:cNvPr>
          <p:cNvSpPr>
            <a:spLocks noGrp="1"/>
          </p:cNvSpPr>
          <p:nvPr>
            <p:ph type="title"/>
          </p:nvPr>
        </p:nvSpPr>
        <p:spPr>
          <a:xfrm>
            <a:off x="847725" y="17216"/>
            <a:ext cx="10515600" cy="1097209"/>
          </a:xfrm>
        </p:spPr>
        <p:txBody>
          <a:bodyPr>
            <a:normAutofit/>
          </a:bodyPr>
          <a:lstStyle/>
          <a:p>
            <a:pPr algn="ctr"/>
            <a:r>
              <a:rPr lang="en-US" sz="3600" u="sng" dirty="0">
                <a:latin typeface="Times New Roman" panose="02020603050405020304" pitchFamily="18" charset="0"/>
                <a:cs typeface="Times New Roman" panose="02020603050405020304" pitchFamily="18" charset="0"/>
              </a:rPr>
              <a:t>ICP FOR 3D IMAGES</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C1E4B364-BCE8-4399-A920-EEA4802C2956}"/>
              </a:ext>
            </a:extLst>
          </p:cNvPr>
          <p:cNvSpPr>
            <a:spLocks noGrp="1"/>
          </p:cNvSpPr>
          <p:nvPr>
            <p:ph idx="1"/>
          </p:nvPr>
        </p:nvSpPr>
        <p:spPr>
          <a:xfrm>
            <a:off x="1" y="5403849"/>
            <a:ext cx="12192000" cy="1436935"/>
          </a:xfrm>
        </p:spPr>
        <p:txBody>
          <a:bodyPr>
            <a:normAutofit/>
          </a:bodyPr>
          <a:lstStyle/>
          <a:p>
            <a:r>
              <a:rPr lang="en-US" sz="2400" dirty="0">
                <a:latin typeface="Times New Roman" panose="02020603050405020304" pitchFamily="18" charset="0"/>
                <a:cs typeface="Times New Roman" panose="02020603050405020304" pitchFamily="18" charset="0"/>
              </a:rPr>
              <a:t>Fig 10 shows the input point clouds, Fig 11 shows the updated axis and Fig 12 shows final projected output for point to point ICP.</a:t>
            </a:r>
            <a:endParaRPr lang="en-IN"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4867471C-C0E1-4627-869A-94505D6CC897}"/>
              </a:ext>
            </a:extLst>
          </p:cNvPr>
          <p:cNvPicPr>
            <a:picLocks noChangeAspect="1"/>
          </p:cNvPicPr>
          <p:nvPr/>
        </p:nvPicPr>
        <p:blipFill>
          <a:blip r:embed="rId2"/>
          <a:stretch>
            <a:fillRect/>
          </a:stretch>
        </p:blipFill>
        <p:spPr>
          <a:xfrm>
            <a:off x="10521551" y="17216"/>
            <a:ext cx="1670449" cy="560881"/>
          </a:xfrm>
          <a:prstGeom prst="rect">
            <a:avLst/>
          </a:prstGeom>
        </p:spPr>
      </p:pic>
      <p:pic>
        <p:nvPicPr>
          <p:cNvPr id="5" name="Picture 4">
            <a:extLst>
              <a:ext uri="{FF2B5EF4-FFF2-40B4-BE49-F238E27FC236}">
                <a16:creationId xmlns:a16="http://schemas.microsoft.com/office/drawing/2014/main" id="{584E74AD-447D-4DDA-BB45-172C4F41FAA3}"/>
              </a:ext>
            </a:extLst>
          </p:cNvPr>
          <p:cNvPicPr>
            <a:picLocks noChangeAspect="1"/>
          </p:cNvPicPr>
          <p:nvPr/>
        </p:nvPicPr>
        <p:blipFill>
          <a:blip r:embed="rId3"/>
          <a:stretch>
            <a:fillRect/>
          </a:stretch>
        </p:blipFill>
        <p:spPr>
          <a:xfrm>
            <a:off x="56943" y="1114424"/>
            <a:ext cx="3848307" cy="3790951"/>
          </a:xfrm>
          <a:prstGeom prst="rect">
            <a:avLst/>
          </a:prstGeom>
        </p:spPr>
      </p:pic>
      <p:pic>
        <p:nvPicPr>
          <p:cNvPr id="6" name="Picture 5">
            <a:extLst>
              <a:ext uri="{FF2B5EF4-FFF2-40B4-BE49-F238E27FC236}">
                <a16:creationId xmlns:a16="http://schemas.microsoft.com/office/drawing/2014/main" id="{73419DE3-9E1E-45AE-BFDC-F265578665F2}"/>
              </a:ext>
            </a:extLst>
          </p:cNvPr>
          <p:cNvPicPr>
            <a:picLocks noChangeAspect="1"/>
          </p:cNvPicPr>
          <p:nvPr/>
        </p:nvPicPr>
        <p:blipFill>
          <a:blip r:embed="rId4"/>
          <a:stretch>
            <a:fillRect/>
          </a:stretch>
        </p:blipFill>
        <p:spPr>
          <a:xfrm>
            <a:off x="4152900" y="1114424"/>
            <a:ext cx="3752850" cy="3790951"/>
          </a:xfrm>
          <a:prstGeom prst="rect">
            <a:avLst/>
          </a:prstGeom>
        </p:spPr>
      </p:pic>
      <p:pic>
        <p:nvPicPr>
          <p:cNvPr id="7" name="Picture 6">
            <a:extLst>
              <a:ext uri="{FF2B5EF4-FFF2-40B4-BE49-F238E27FC236}">
                <a16:creationId xmlns:a16="http://schemas.microsoft.com/office/drawing/2014/main" id="{70C612BC-C7DE-4CA5-A1A5-653394293FAC}"/>
              </a:ext>
            </a:extLst>
          </p:cNvPr>
          <p:cNvPicPr>
            <a:picLocks noChangeAspect="1"/>
          </p:cNvPicPr>
          <p:nvPr/>
        </p:nvPicPr>
        <p:blipFill>
          <a:blip r:embed="rId5"/>
          <a:stretch>
            <a:fillRect/>
          </a:stretch>
        </p:blipFill>
        <p:spPr>
          <a:xfrm>
            <a:off x="8153400" y="1114425"/>
            <a:ext cx="3729038" cy="3790950"/>
          </a:xfrm>
          <a:prstGeom prst="rect">
            <a:avLst/>
          </a:prstGeom>
        </p:spPr>
      </p:pic>
      <p:sp>
        <p:nvSpPr>
          <p:cNvPr id="8" name="TextBox 7">
            <a:extLst>
              <a:ext uri="{FF2B5EF4-FFF2-40B4-BE49-F238E27FC236}">
                <a16:creationId xmlns:a16="http://schemas.microsoft.com/office/drawing/2014/main" id="{2015E47B-6891-49E3-9986-0C4B9B790D04}"/>
              </a:ext>
            </a:extLst>
          </p:cNvPr>
          <p:cNvSpPr txBox="1"/>
          <p:nvPr/>
        </p:nvSpPr>
        <p:spPr>
          <a:xfrm>
            <a:off x="257175" y="4905375"/>
            <a:ext cx="1152525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Fig 10                                                           Fig 11                                                                Fig 12 </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8528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22F56-EE61-4A70-AADF-D2735D5D860B}"/>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TIMELINE</a:t>
            </a:r>
            <a:endParaRPr lang="en-IN" sz="3600" u="sng" dirty="0">
              <a:latin typeface="Times New Roman" panose="02020603050405020304" pitchFamily="18" charset="0"/>
              <a:cs typeface="Times New Roman" panose="02020603050405020304" pitchFamily="18" charset="0"/>
            </a:endParaRPr>
          </a:p>
        </p:txBody>
      </p:sp>
      <p:graphicFrame>
        <p:nvGraphicFramePr>
          <p:cNvPr id="4" name="Table 4">
            <a:extLst>
              <a:ext uri="{FF2B5EF4-FFF2-40B4-BE49-F238E27FC236}">
                <a16:creationId xmlns:a16="http://schemas.microsoft.com/office/drawing/2014/main" id="{532BC5AD-D7C3-4049-88EC-B690936E7BEA}"/>
              </a:ext>
            </a:extLst>
          </p:cNvPr>
          <p:cNvGraphicFramePr>
            <a:graphicFrameLocks noGrp="1"/>
          </p:cNvGraphicFramePr>
          <p:nvPr>
            <p:ph idx="1"/>
            <p:extLst>
              <p:ext uri="{D42A27DB-BD31-4B8C-83A1-F6EECF244321}">
                <p14:modId xmlns:p14="http://schemas.microsoft.com/office/powerpoint/2010/main" val="3263458886"/>
              </p:ext>
            </p:extLst>
          </p:nvPr>
        </p:nvGraphicFramePr>
        <p:xfrm>
          <a:off x="489328" y="2050742"/>
          <a:ext cx="11213344" cy="3902801"/>
        </p:xfrm>
        <a:graphic>
          <a:graphicData uri="http://schemas.openxmlformats.org/drawingml/2006/table">
            <a:tbl>
              <a:tblPr firstRow="1" bandRow="1">
                <a:tableStyleId>{5C22544A-7EE6-4342-B048-85BDC9FD1C3A}</a:tableStyleId>
              </a:tblPr>
              <a:tblGrid>
                <a:gridCol w="1280569">
                  <a:extLst>
                    <a:ext uri="{9D8B030D-6E8A-4147-A177-3AD203B41FA5}">
                      <a16:colId xmlns:a16="http://schemas.microsoft.com/office/drawing/2014/main" val="3206369644"/>
                    </a:ext>
                  </a:extLst>
                </a:gridCol>
                <a:gridCol w="1887703">
                  <a:extLst>
                    <a:ext uri="{9D8B030D-6E8A-4147-A177-3AD203B41FA5}">
                      <a16:colId xmlns:a16="http://schemas.microsoft.com/office/drawing/2014/main" val="764231915"/>
                    </a:ext>
                  </a:extLst>
                </a:gridCol>
                <a:gridCol w="4307291">
                  <a:extLst>
                    <a:ext uri="{9D8B030D-6E8A-4147-A177-3AD203B41FA5}">
                      <a16:colId xmlns:a16="http://schemas.microsoft.com/office/drawing/2014/main" val="2749712806"/>
                    </a:ext>
                  </a:extLst>
                </a:gridCol>
                <a:gridCol w="3737781">
                  <a:extLst>
                    <a:ext uri="{9D8B030D-6E8A-4147-A177-3AD203B41FA5}">
                      <a16:colId xmlns:a16="http://schemas.microsoft.com/office/drawing/2014/main" val="2219803349"/>
                    </a:ext>
                  </a:extLst>
                </a:gridCol>
              </a:tblGrid>
              <a:tr h="702466">
                <a:tc>
                  <a:txBody>
                    <a:bodyPr/>
                    <a:lstStyle/>
                    <a:p>
                      <a:pPr algn="ctr"/>
                      <a:r>
                        <a:rPr lang="en-US" sz="2400" dirty="0">
                          <a:latin typeface="Times New Roman" panose="02020603050405020304" pitchFamily="18" charset="0"/>
                          <a:cs typeface="Times New Roman" panose="02020603050405020304" pitchFamily="18" charset="0"/>
                        </a:rPr>
                        <a:t>S NO</a:t>
                      </a:r>
                      <a:endParaRPr lang="en-IN" sz="2400" dirty="0">
                        <a:latin typeface="Times New Roman" panose="02020603050405020304" pitchFamily="18" charset="0"/>
                        <a:cs typeface="Times New Roman" panose="02020603050405020304" pitchFamily="18" charset="0"/>
                      </a:endParaRPr>
                    </a:p>
                  </a:txBody>
                  <a:tcPr/>
                </a:tc>
                <a:tc gridSpan="2">
                  <a:txBody>
                    <a:bodyPr/>
                    <a:lstStyle/>
                    <a:p>
                      <a:pPr algn="ctr"/>
                      <a:r>
                        <a:rPr lang="en-US" sz="2400" dirty="0">
                          <a:latin typeface="Times New Roman" panose="02020603050405020304" pitchFamily="18" charset="0"/>
                          <a:cs typeface="Times New Roman" panose="02020603050405020304" pitchFamily="18" charset="0"/>
                        </a:rPr>
                        <a:t>PROCESSES TO BE COMPLETED</a:t>
                      </a:r>
                      <a:endParaRPr lang="en-IN" sz="2400" dirty="0">
                        <a:latin typeface="Times New Roman" panose="02020603050405020304" pitchFamily="18" charset="0"/>
                        <a:cs typeface="Times New Roman" panose="02020603050405020304" pitchFamily="18" charset="0"/>
                      </a:endParaRPr>
                    </a:p>
                  </a:txBody>
                  <a:tcPr/>
                </a:tc>
                <a:tc hMerge="1">
                  <a:txBody>
                    <a:bodyPr/>
                    <a:lstStyle/>
                    <a:p>
                      <a:endParaRPr lang="en-IN"/>
                    </a:p>
                  </a:txBody>
                  <a:tcPr/>
                </a:tc>
                <a:tc>
                  <a:txBody>
                    <a:bodyPr/>
                    <a:lstStyle/>
                    <a:p>
                      <a:pPr algn="ctr"/>
                      <a:r>
                        <a:rPr lang="en-US" sz="2400" dirty="0">
                          <a:latin typeface="Times New Roman" panose="02020603050405020304" pitchFamily="18" charset="0"/>
                          <a:cs typeface="Times New Roman" panose="02020603050405020304" pitchFamily="18" charset="0"/>
                        </a:rPr>
                        <a:t>DEADLINE</a:t>
                      </a:r>
                      <a:endParaRPr lang="en-IN" sz="24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28087469"/>
                  </a:ext>
                </a:extLst>
              </a:tr>
              <a:tr h="864107">
                <a:tc rowSpan="2">
                  <a:txBody>
                    <a:bodyPr/>
                    <a:lstStyle/>
                    <a:p>
                      <a:pPr algn="ctr"/>
                      <a:r>
                        <a:rPr lang="en-US" dirty="0">
                          <a:latin typeface="Times New Roman" panose="02020603050405020304" pitchFamily="18" charset="0"/>
                          <a:cs typeface="Times New Roman" panose="02020603050405020304" pitchFamily="18" charset="0"/>
                        </a:rPr>
                        <a:t>1.</a:t>
                      </a:r>
                      <a:endParaRPr lang="en-IN" dirty="0">
                        <a:latin typeface="Times New Roman" panose="02020603050405020304" pitchFamily="18" charset="0"/>
                        <a:cs typeface="Times New Roman" panose="02020603050405020304" pitchFamily="18" charset="0"/>
                      </a:endParaRPr>
                    </a:p>
                  </a:txBody>
                  <a:tcPr/>
                </a:tc>
                <a:tc rowSpan="2">
                  <a:txBody>
                    <a:bodyPr/>
                    <a:lstStyle/>
                    <a:p>
                      <a:pPr algn="ctr"/>
                      <a:r>
                        <a:rPr lang="en-US" dirty="0">
                          <a:latin typeface="Times New Roman" panose="02020603050405020304" pitchFamily="18" charset="0"/>
                          <a:cs typeface="Times New Roman" panose="02020603050405020304" pitchFamily="18" charset="0"/>
                        </a:rPr>
                        <a:t>Pre-Processing</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Geometric Image Segmentation (1 Week)</a:t>
                      </a:r>
                      <a:endParaRPr lang="en-IN" dirty="0">
                        <a:latin typeface="Times New Roman" panose="02020603050405020304" pitchFamily="18" charset="0"/>
                        <a:cs typeface="Times New Roman" panose="02020603050405020304" pitchFamily="18" charset="0"/>
                      </a:endParaRPr>
                    </a:p>
                  </a:txBody>
                  <a:tcPr/>
                </a:tc>
                <a:tc rowSpan="2">
                  <a:txBody>
                    <a:bodyPr/>
                    <a:lstStyle/>
                    <a:p>
                      <a:pPr algn="ctr"/>
                      <a:r>
                        <a:rPr lang="en-US" dirty="0">
                          <a:latin typeface="Times New Roman" panose="02020603050405020304" pitchFamily="18" charset="0"/>
                          <a:cs typeface="Times New Roman" panose="02020603050405020304" pitchFamily="18" charset="0"/>
                        </a:rPr>
                        <a:t>15-January-2022</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829518989"/>
                  </a:ext>
                </a:extLst>
              </a:tr>
              <a:tr h="674373">
                <a:tc vMerge="1">
                  <a:txBody>
                    <a:bodyPr/>
                    <a:lstStyle/>
                    <a:p>
                      <a:endParaRPr lang="en-IN"/>
                    </a:p>
                  </a:txBody>
                  <a:tcPr/>
                </a:tc>
                <a:tc vMerge="1">
                  <a:txBody>
                    <a:bodyPr/>
                    <a:lstStyle/>
                    <a:p>
                      <a:endParaRPr lang="en-IN"/>
                    </a:p>
                  </a:txBody>
                  <a:tcPr/>
                </a:tc>
                <a:tc>
                  <a:txBody>
                    <a:bodyPr/>
                    <a:lstStyle/>
                    <a:p>
                      <a:pPr algn="ctr"/>
                      <a:r>
                        <a:rPr lang="en-US" dirty="0">
                          <a:latin typeface="Times New Roman" panose="02020603050405020304" pitchFamily="18" charset="0"/>
                          <a:cs typeface="Times New Roman" panose="02020603050405020304" pitchFamily="18" charset="0"/>
                        </a:rPr>
                        <a:t>Label Matching (3 Weeks)</a:t>
                      </a:r>
                      <a:endParaRPr lang="en-IN" dirty="0">
                        <a:latin typeface="Times New Roman" panose="02020603050405020304" pitchFamily="18" charset="0"/>
                        <a:cs typeface="Times New Roman" panose="02020603050405020304" pitchFamily="18" charset="0"/>
                      </a:endParaRPr>
                    </a:p>
                  </a:txBody>
                  <a:tcPr/>
                </a:tc>
                <a:tc vMerge="1">
                  <a:txBody>
                    <a:bodyPr/>
                    <a:lstStyle/>
                    <a:p>
                      <a:endParaRPr lang="en-IN"/>
                    </a:p>
                  </a:txBody>
                  <a:tcPr/>
                </a:tc>
                <a:extLst>
                  <a:ext uri="{0D108BD9-81ED-4DB2-BD59-A6C34878D82A}">
                    <a16:rowId xmlns:a16="http://schemas.microsoft.com/office/drawing/2014/main" val="924992846"/>
                  </a:ext>
                </a:extLst>
              </a:tr>
              <a:tr h="493776">
                <a:tc rowSpan="3">
                  <a:txBody>
                    <a:bodyPr/>
                    <a:lstStyle/>
                    <a:p>
                      <a:pPr algn="ctr"/>
                      <a:r>
                        <a:rPr lang="en-US" dirty="0">
                          <a:latin typeface="Times New Roman" panose="02020603050405020304" pitchFamily="18" charset="0"/>
                          <a:cs typeface="Times New Roman" panose="02020603050405020304" pitchFamily="18" charset="0"/>
                        </a:rPr>
                        <a:t>2.</a:t>
                      </a:r>
                      <a:endParaRPr lang="en-IN" dirty="0">
                        <a:latin typeface="Times New Roman" panose="02020603050405020304" pitchFamily="18" charset="0"/>
                        <a:cs typeface="Times New Roman" panose="02020603050405020304" pitchFamily="18" charset="0"/>
                      </a:endParaRPr>
                    </a:p>
                  </a:txBody>
                  <a:tcPr/>
                </a:tc>
                <a:tc rowSpan="3">
                  <a:txBody>
                    <a:bodyPr/>
                    <a:lstStyle/>
                    <a:p>
                      <a:pPr algn="ctr"/>
                      <a:r>
                        <a:rPr lang="en-US" dirty="0">
                          <a:latin typeface="Times New Roman" panose="02020603050405020304" pitchFamily="18" charset="0"/>
                          <a:cs typeface="Times New Roman" panose="02020603050405020304" pitchFamily="18" charset="0"/>
                        </a:rPr>
                        <a:t>SLAM: </a:t>
                      </a:r>
                    </a:p>
                  </a:txBody>
                  <a:tcPr/>
                </a:tc>
                <a:tc>
                  <a:txBody>
                    <a:bodyPr/>
                    <a:lstStyle/>
                    <a:p>
                      <a:pPr algn="ctr"/>
                      <a:r>
                        <a:rPr lang="en-US" dirty="0">
                          <a:latin typeface="Times New Roman" panose="02020603050405020304" pitchFamily="18" charset="0"/>
                          <a:cs typeface="Times New Roman" panose="02020603050405020304" pitchFamily="18" charset="0"/>
                        </a:rPr>
                        <a:t>ICP (1 Week)</a:t>
                      </a:r>
                      <a:endParaRPr lang="en-IN" dirty="0">
                        <a:latin typeface="Times New Roman" panose="02020603050405020304" pitchFamily="18" charset="0"/>
                        <a:cs typeface="Times New Roman" panose="02020603050405020304" pitchFamily="18" charset="0"/>
                      </a:endParaRPr>
                    </a:p>
                  </a:txBody>
                  <a:tcPr/>
                </a:tc>
                <a:tc rowSpan="3">
                  <a:txBody>
                    <a:bodyPr/>
                    <a:lstStyle/>
                    <a:p>
                      <a:pPr algn="ctr"/>
                      <a:r>
                        <a:rPr lang="en-US" dirty="0">
                          <a:latin typeface="Times New Roman" panose="02020603050405020304" pitchFamily="18" charset="0"/>
                          <a:cs typeface="Times New Roman" panose="02020603050405020304" pitchFamily="18" charset="0"/>
                        </a:rPr>
                        <a:t>15-February-2022</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455052099"/>
                  </a:ext>
                </a:extLst>
              </a:tr>
              <a:tr h="674303">
                <a:tc vMerge="1">
                  <a:txBody>
                    <a:bodyPr/>
                    <a:lstStyle/>
                    <a:p>
                      <a:endParaRPr lang="en-IN"/>
                    </a:p>
                  </a:txBody>
                  <a:tcPr/>
                </a:tc>
                <a:tc vMerge="1">
                  <a:txBody>
                    <a:bodyPr/>
                    <a:lstStyle/>
                    <a:p>
                      <a:endParaRPr lang="en-IN"/>
                    </a:p>
                  </a:txBody>
                  <a:tcPr/>
                </a:tc>
                <a:tc>
                  <a:txBody>
                    <a:bodyPr/>
                    <a:lstStyle/>
                    <a:p>
                      <a:pPr algn="ctr"/>
                      <a:r>
                        <a:rPr lang="en-US" dirty="0">
                          <a:latin typeface="Times New Roman" panose="02020603050405020304" pitchFamily="18" charset="0"/>
                          <a:cs typeface="Times New Roman" panose="02020603050405020304" pitchFamily="18" charset="0"/>
                        </a:rPr>
                        <a:t>Track Sensor and Objects (2 Weeks)</a:t>
                      </a:r>
                      <a:endParaRPr lang="en-IN" dirty="0">
                        <a:latin typeface="Times New Roman" panose="02020603050405020304" pitchFamily="18" charset="0"/>
                        <a:cs typeface="Times New Roman" panose="02020603050405020304" pitchFamily="18" charset="0"/>
                      </a:endParaRPr>
                    </a:p>
                  </a:txBody>
                  <a:tcPr/>
                </a:tc>
                <a:tc vMerge="1">
                  <a:txBody>
                    <a:bodyPr/>
                    <a:lstStyle/>
                    <a:p>
                      <a:endParaRPr lang="en-IN"/>
                    </a:p>
                  </a:txBody>
                  <a:tcPr/>
                </a:tc>
                <a:extLst>
                  <a:ext uri="{0D108BD9-81ED-4DB2-BD59-A6C34878D82A}">
                    <a16:rowId xmlns:a16="http://schemas.microsoft.com/office/drawing/2014/main" val="1153184410"/>
                  </a:ext>
                </a:extLst>
              </a:tr>
              <a:tr h="493776">
                <a:tc vMerge="1">
                  <a:txBody>
                    <a:bodyPr/>
                    <a:lstStyle/>
                    <a:p>
                      <a:endParaRPr lang="en-IN"/>
                    </a:p>
                  </a:txBody>
                  <a:tcPr/>
                </a:tc>
                <a:tc vMerge="1">
                  <a:txBody>
                    <a:bodyPr/>
                    <a:lstStyle/>
                    <a:p>
                      <a:endParaRPr lang="en-IN"/>
                    </a:p>
                  </a:txBody>
                  <a:tcPr/>
                </a:tc>
                <a:tc>
                  <a:txBody>
                    <a:bodyPr/>
                    <a:lstStyle/>
                    <a:p>
                      <a:pPr algn="ctr"/>
                      <a:r>
                        <a:rPr lang="en-US" dirty="0">
                          <a:latin typeface="Times New Roman" panose="02020603050405020304" pitchFamily="18" charset="0"/>
                          <a:cs typeface="Times New Roman" panose="02020603050405020304" pitchFamily="18" charset="0"/>
                        </a:rPr>
                        <a:t>Fuse models (1 Week)</a:t>
                      </a:r>
                      <a:endParaRPr lang="en-IN" dirty="0">
                        <a:latin typeface="Times New Roman" panose="02020603050405020304" pitchFamily="18" charset="0"/>
                        <a:cs typeface="Times New Roman" panose="02020603050405020304" pitchFamily="18" charset="0"/>
                      </a:endParaRPr>
                    </a:p>
                  </a:txBody>
                  <a:tcPr/>
                </a:tc>
                <a:tc vMerge="1">
                  <a:txBody>
                    <a:bodyPr/>
                    <a:lstStyle/>
                    <a:p>
                      <a:endParaRPr lang="en-IN"/>
                    </a:p>
                  </a:txBody>
                  <a:tcPr/>
                </a:tc>
                <a:extLst>
                  <a:ext uri="{0D108BD9-81ED-4DB2-BD59-A6C34878D82A}">
                    <a16:rowId xmlns:a16="http://schemas.microsoft.com/office/drawing/2014/main" val="2414622883"/>
                  </a:ext>
                </a:extLst>
              </a:tr>
            </a:tbl>
          </a:graphicData>
        </a:graphic>
      </p:graphicFrame>
      <p:pic>
        <p:nvPicPr>
          <p:cNvPr id="3" name="Picture 2">
            <a:extLst>
              <a:ext uri="{FF2B5EF4-FFF2-40B4-BE49-F238E27FC236}">
                <a16:creationId xmlns:a16="http://schemas.microsoft.com/office/drawing/2014/main" id="{791B8A1D-3C26-4ABC-A74E-6C4D97F263B5}"/>
              </a:ext>
            </a:extLst>
          </p:cNvPr>
          <p:cNvPicPr>
            <a:picLocks noChangeAspect="1"/>
          </p:cNvPicPr>
          <p:nvPr/>
        </p:nvPicPr>
        <p:blipFill>
          <a:blip r:embed="rId2"/>
          <a:stretch>
            <a:fillRect/>
          </a:stretch>
        </p:blipFill>
        <p:spPr>
          <a:xfrm>
            <a:off x="10521551" y="0"/>
            <a:ext cx="1670449" cy="560881"/>
          </a:xfrm>
          <a:prstGeom prst="rect">
            <a:avLst/>
          </a:prstGeom>
        </p:spPr>
      </p:pic>
    </p:spTree>
    <p:extLst>
      <p:ext uri="{BB962C8B-B14F-4D97-AF65-F5344CB8AC3E}">
        <p14:creationId xmlns:p14="http://schemas.microsoft.com/office/powerpoint/2010/main" val="18672353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4D53C-B8EA-4A9D-AF9F-369B419C253C}"/>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PLAN FOR NEXT SEMESTER</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41FA78C-B126-4F94-B107-1DB55AF3CB71}"/>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Improvising SLAM Algorithm process.</a:t>
            </a:r>
          </a:p>
          <a:p>
            <a:r>
              <a:rPr lang="en-US" dirty="0">
                <a:latin typeface="Times New Roman" panose="02020603050405020304" pitchFamily="18" charset="0"/>
                <a:cs typeface="Times New Roman" panose="02020603050405020304" pitchFamily="18" charset="0"/>
              </a:rPr>
              <a:t>Process the proposed design in various 3D datasets (Google AI/meta AR/ NYU model </a:t>
            </a:r>
            <a:r>
              <a:rPr lang="en-US" dirty="0" err="1">
                <a:latin typeface="Times New Roman" panose="02020603050405020304" pitchFamily="18" charset="0"/>
                <a:cs typeface="Times New Roman" panose="02020603050405020304" pitchFamily="18" charset="0"/>
              </a:rPr>
              <a:t>etc</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Verifying the proposed design with customized dataset.</a:t>
            </a:r>
          </a:p>
          <a:p>
            <a:r>
              <a:rPr lang="en-US" dirty="0">
                <a:latin typeface="Times New Roman" panose="02020603050405020304" pitchFamily="18" charset="0"/>
                <a:cs typeface="Times New Roman" panose="02020603050405020304" pitchFamily="18" charset="0"/>
              </a:rPr>
              <a:t>Improving acceleration of training on GPU/CPU.</a:t>
            </a:r>
          </a:p>
          <a:p>
            <a:r>
              <a:rPr lang="en-US" dirty="0">
                <a:latin typeface="Times New Roman" panose="02020603050405020304" pitchFamily="18" charset="0"/>
                <a:cs typeface="Times New Roman" panose="02020603050405020304" pitchFamily="18" charset="0"/>
              </a:rPr>
              <a:t>Verifying the 3D mapping with multiple moving objects on scene with moving sensor and analyzing the results.</a:t>
            </a:r>
          </a:p>
          <a:p>
            <a:r>
              <a:rPr lang="en-US" dirty="0">
                <a:latin typeface="Times New Roman" panose="02020603050405020304" pitchFamily="18" charset="0"/>
                <a:cs typeface="Times New Roman" panose="02020603050405020304" pitchFamily="18" charset="0"/>
              </a:rPr>
              <a:t>Comparison of proposed design with similar SLAM Designs.</a:t>
            </a:r>
          </a:p>
          <a:p>
            <a:endParaRPr lang="en-US" dirty="0"/>
          </a:p>
          <a:p>
            <a:endParaRPr lang="en-IN" dirty="0"/>
          </a:p>
        </p:txBody>
      </p:sp>
      <p:pic>
        <p:nvPicPr>
          <p:cNvPr id="4" name="Picture 3">
            <a:extLst>
              <a:ext uri="{FF2B5EF4-FFF2-40B4-BE49-F238E27FC236}">
                <a16:creationId xmlns:a16="http://schemas.microsoft.com/office/drawing/2014/main" id="{90CCCEF1-BF20-4C11-8FBB-14B389B70841}"/>
              </a:ext>
            </a:extLst>
          </p:cNvPr>
          <p:cNvPicPr>
            <a:picLocks noChangeAspect="1"/>
          </p:cNvPicPr>
          <p:nvPr/>
        </p:nvPicPr>
        <p:blipFill>
          <a:blip r:embed="rId2"/>
          <a:stretch>
            <a:fillRect/>
          </a:stretch>
        </p:blipFill>
        <p:spPr>
          <a:xfrm>
            <a:off x="10518575" y="0"/>
            <a:ext cx="1670449" cy="560881"/>
          </a:xfrm>
          <a:prstGeom prst="rect">
            <a:avLst/>
          </a:prstGeom>
        </p:spPr>
      </p:pic>
    </p:spTree>
    <p:extLst>
      <p:ext uri="{BB962C8B-B14F-4D97-AF65-F5344CB8AC3E}">
        <p14:creationId xmlns:p14="http://schemas.microsoft.com/office/powerpoint/2010/main" val="2041341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E613B-21A2-407D-8115-B420F3DEA424}"/>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INTRODUCTION</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42B765A-F471-4A8B-978E-983F101A6DA2}"/>
              </a:ext>
            </a:extLst>
          </p:cNvPr>
          <p:cNvSpPr>
            <a:spLocks noGrp="1"/>
          </p:cNvSpPr>
          <p:nvPr>
            <p:ph idx="1"/>
          </p:nvPr>
        </p:nvSpPr>
        <p:spPr/>
        <p:txBody>
          <a:bodyPr/>
          <a:lstStyle/>
          <a:p>
            <a:r>
              <a:rPr lang="en-US" b="0" i="0" dirty="0">
                <a:solidFill>
                  <a:srgbClr val="333233"/>
                </a:solidFill>
                <a:effectLst/>
                <a:latin typeface="Times New Roman" panose="02020603050405020304" pitchFamily="18" charset="0"/>
                <a:cs typeface="Times New Roman" panose="02020603050405020304" pitchFamily="18" charset="0"/>
              </a:rPr>
              <a:t>SLAM (Simultaneous Localization and mapping): It is the process of mapping an area whilst keeping track of the location of the device within that area. This is what makes mobile mapping possible. This allows map construction of large areas in much shorter spaces of time as areas can be measured using mobile robots, drones or vehicles. SLAM systems simplify data collection and can be used in outdoor or indoor environments.</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DA32F1CA-EBE3-49B3-97BE-CB3DB266C0E8}"/>
              </a:ext>
            </a:extLst>
          </p:cNvPr>
          <p:cNvPicPr>
            <a:picLocks noChangeAspect="1"/>
          </p:cNvPicPr>
          <p:nvPr/>
        </p:nvPicPr>
        <p:blipFill>
          <a:blip r:embed="rId2"/>
          <a:stretch>
            <a:fillRect/>
          </a:stretch>
        </p:blipFill>
        <p:spPr>
          <a:xfrm>
            <a:off x="10518807" y="0"/>
            <a:ext cx="1669985" cy="561828"/>
          </a:xfrm>
          <a:prstGeom prst="rect">
            <a:avLst/>
          </a:prstGeom>
        </p:spPr>
      </p:pic>
    </p:spTree>
    <p:extLst>
      <p:ext uri="{BB962C8B-B14F-4D97-AF65-F5344CB8AC3E}">
        <p14:creationId xmlns:p14="http://schemas.microsoft.com/office/powerpoint/2010/main" val="33655417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33FF0-19CF-4F4A-8E6D-906910DB17BC}"/>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REFERENCES</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0252A8E-C688-499A-B8CB-BFDD1A8B69E8}"/>
              </a:ext>
            </a:extLst>
          </p:cNvPr>
          <p:cNvSpPr>
            <a:spLocks noGrp="1"/>
          </p:cNvSpPr>
          <p:nvPr>
            <p:ph idx="1"/>
          </p:nvPr>
        </p:nvSpPr>
        <p:spPr/>
        <p:txBody>
          <a:bodyPr>
            <a:normAutofit/>
          </a:bodyPr>
          <a:lstStyle/>
          <a:p>
            <a:pPr marL="0" indent="0" algn="l">
              <a:buNone/>
            </a:pPr>
            <a:r>
              <a:rPr lang="en-IN" sz="1800" i="0" u="none" strike="noStrike" baseline="0" dirty="0">
                <a:latin typeface="Times New Roman" panose="02020603050405020304" pitchFamily="18" charset="0"/>
                <a:cs typeface="Times New Roman" panose="02020603050405020304" pitchFamily="18" charset="0"/>
                <a:hlinkClick r:id="rId2" action="ppaction://hlinksldjump"/>
              </a:rPr>
              <a:t>[1] </a:t>
            </a:r>
            <a:r>
              <a:rPr lang="en-IN" sz="1800" i="0" u="none" strike="noStrike" baseline="0" dirty="0">
                <a:latin typeface="Times New Roman" panose="02020603050405020304" pitchFamily="18" charset="0"/>
                <a:cs typeface="Times New Roman" panose="02020603050405020304" pitchFamily="18" charset="0"/>
              </a:rPr>
              <a:t>Gijs </a:t>
            </a:r>
            <a:r>
              <a:rPr lang="en-IN" sz="1800" i="0" u="none" strike="noStrike" baseline="0" dirty="0" err="1">
                <a:latin typeface="Times New Roman" panose="02020603050405020304" pitchFamily="18" charset="0"/>
                <a:cs typeface="Times New Roman" panose="02020603050405020304" pitchFamily="18" charset="0"/>
              </a:rPr>
              <a:t>Dubbelman</a:t>
            </a:r>
            <a:r>
              <a:rPr lang="en-IN" sz="1800" i="1" u="none" strike="noStrike" baseline="0" dirty="0">
                <a:latin typeface="Times New Roman" panose="02020603050405020304" pitchFamily="18" charset="0"/>
                <a:cs typeface="Times New Roman" panose="02020603050405020304" pitchFamily="18" charset="0"/>
              </a:rPr>
              <a:t> and </a:t>
            </a:r>
            <a:r>
              <a:rPr lang="en-IN" sz="1800" i="0" u="none" strike="noStrike" baseline="0" dirty="0">
                <a:latin typeface="Times New Roman" panose="02020603050405020304" pitchFamily="18" charset="0"/>
                <a:cs typeface="Times New Roman" panose="02020603050405020304" pitchFamily="18" charset="0"/>
              </a:rPr>
              <a:t>Brett Browning,</a:t>
            </a:r>
            <a:r>
              <a:rPr lang="en-IN" sz="1800" dirty="0">
                <a:latin typeface="Times New Roman" panose="02020603050405020304" pitchFamily="18" charset="0"/>
                <a:cs typeface="Times New Roman" panose="02020603050405020304" pitchFamily="18" charset="0"/>
              </a:rPr>
              <a:t> “</a:t>
            </a:r>
            <a:r>
              <a:rPr lang="en-IN" sz="1800" i="0" u="none" strike="noStrike" baseline="0" dirty="0">
                <a:latin typeface="Times New Roman" panose="02020603050405020304" pitchFamily="18" charset="0"/>
                <a:cs typeface="Times New Roman" panose="02020603050405020304" pitchFamily="18" charset="0"/>
              </a:rPr>
              <a:t>COP-SLAM: Closed-Form Online Pose-Chain Optimization for Visual SLAM”</a:t>
            </a:r>
            <a:r>
              <a:rPr lang="en-IN" sz="1800" dirty="0">
                <a:latin typeface="Times New Roman" panose="02020603050405020304" pitchFamily="18" charset="0"/>
                <a:cs typeface="Times New Roman" panose="02020603050405020304" pitchFamily="18" charset="0"/>
              </a:rPr>
              <a:t>, </a:t>
            </a:r>
            <a:r>
              <a:rPr lang="en-US" sz="1800" i="0" u="none" strike="noStrike" baseline="0" dirty="0">
                <a:latin typeface="Times New Roman" panose="02020603050405020304" pitchFamily="18" charset="0"/>
                <a:cs typeface="Times New Roman" panose="02020603050405020304" pitchFamily="18" charset="0"/>
              </a:rPr>
              <a:t>IEEE TRANSACTIONS ON ROBOTICS, VOL. 31, NO. 5, OCTOBER 2015.</a:t>
            </a:r>
          </a:p>
          <a:p>
            <a:pPr marL="0" indent="0" algn="l">
              <a:buNone/>
            </a:pPr>
            <a:r>
              <a:rPr lang="en-US" sz="1800" b="0" dirty="0">
                <a:latin typeface="Times New Roman" panose="02020603050405020304" pitchFamily="18" charset="0"/>
                <a:cs typeface="Times New Roman" panose="02020603050405020304" pitchFamily="18" charset="0"/>
                <a:hlinkClick r:id="rId2" action="ppaction://hlinksldjump"/>
              </a:rPr>
              <a:t>[2] </a:t>
            </a:r>
            <a:r>
              <a:rPr lang="en-IN" sz="1800" b="0" i="0" u="none" strike="noStrike" baseline="0" dirty="0">
                <a:latin typeface="Times New Roman" panose="02020603050405020304" pitchFamily="18" charset="0"/>
                <a:cs typeface="Times New Roman" panose="02020603050405020304" pitchFamily="18" charset="0"/>
              </a:rPr>
              <a:t>Renato F. Salas-Moreno</a:t>
            </a:r>
            <a:r>
              <a:rPr lang="en-IN" sz="1800" dirty="0">
                <a:latin typeface="Times New Roman" panose="02020603050405020304" pitchFamily="18" charset="0"/>
                <a:cs typeface="Times New Roman" panose="02020603050405020304" pitchFamily="18" charset="0"/>
              </a:rPr>
              <a:t>,</a:t>
            </a:r>
            <a:r>
              <a:rPr lang="en-IN" sz="1800" b="0" i="0" u="none" strike="noStrike" baseline="0" dirty="0">
                <a:latin typeface="Times New Roman" panose="02020603050405020304" pitchFamily="18" charset="0"/>
                <a:cs typeface="Times New Roman" panose="02020603050405020304" pitchFamily="18" charset="0"/>
              </a:rPr>
              <a:t> Richard A. Newcombe</a:t>
            </a:r>
            <a:r>
              <a:rPr lang="en-IN" sz="1800" dirty="0">
                <a:latin typeface="Times New Roman" panose="02020603050405020304" pitchFamily="18" charset="0"/>
                <a:cs typeface="Times New Roman" panose="02020603050405020304" pitchFamily="18" charset="0"/>
              </a:rPr>
              <a:t>, </a:t>
            </a:r>
            <a:r>
              <a:rPr lang="en-IN" sz="1800" b="0" i="0" u="none" strike="noStrike" baseline="0" dirty="0" err="1">
                <a:latin typeface="Times New Roman" panose="02020603050405020304" pitchFamily="18" charset="0"/>
                <a:cs typeface="Times New Roman" panose="02020603050405020304" pitchFamily="18" charset="0"/>
              </a:rPr>
              <a:t>Hauke</a:t>
            </a:r>
            <a:r>
              <a:rPr lang="en-IN" sz="1800" b="0" i="0" u="none" strike="noStrike" baseline="0" dirty="0">
                <a:latin typeface="Times New Roman" panose="02020603050405020304" pitchFamily="18" charset="0"/>
                <a:cs typeface="Times New Roman" panose="02020603050405020304" pitchFamily="18" charset="0"/>
              </a:rPr>
              <a:t> </a:t>
            </a:r>
            <a:r>
              <a:rPr lang="en-IN" sz="1800" b="0" i="0" u="none" strike="noStrike" baseline="0" dirty="0" err="1">
                <a:latin typeface="Times New Roman" panose="02020603050405020304" pitchFamily="18" charset="0"/>
                <a:cs typeface="Times New Roman" panose="02020603050405020304" pitchFamily="18" charset="0"/>
              </a:rPr>
              <a:t>Strasdat</a:t>
            </a:r>
            <a:r>
              <a:rPr lang="en-IN" sz="1800" dirty="0">
                <a:latin typeface="Times New Roman" panose="02020603050405020304" pitchFamily="18" charset="0"/>
                <a:cs typeface="Times New Roman" panose="02020603050405020304" pitchFamily="18" charset="0"/>
              </a:rPr>
              <a:t>,</a:t>
            </a:r>
            <a:r>
              <a:rPr lang="en-IN" sz="1800" b="0" i="0" u="none" strike="noStrike" baseline="0" dirty="0">
                <a:latin typeface="Times New Roman" panose="02020603050405020304" pitchFamily="18" charset="0"/>
                <a:cs typeface="Times New Roman" panose="02020603050405020304" pitchFamily="18" charset="0"/>
              </a:rPr>
              <a:t> Paul H. J. Kelly</a:t>
            </a:r>
            <a:r>
              <a:rPr lang="en-IN" sz="1800" dirty="0">
                <a:latin typeface="Times New Roman" panose="02020603050405020304" pitchFamily="18" charset="0"/>
                <a:cs typeface="Times New Roman" panose="02020603050405020304" pitchFamily="18" charset="0"/>
              </a:rPr>
              <a:t> and </a:t>
            </a:r>
            <a:r>
              <a:rPr lang="en-IN" sz="1800" b="0" i="0" u="none" strike="noStrike" baseline="0" dirty="0">
                <a:latin typeface="Times New Roman" panose="02020603050405020304" pitchFamily="18" charset="0"/>
                <a:cs typeface="Times New Roman" panose="02020603050405020304" pitchFamily="18" charset="0"/>
              </a:rPr>
              <a:t>Andrew J. Davison, “</a:t>
            </a:r>
            <a:r>
              <a:rPr lang="en-US" sz="1800" b="0" i="0" u="none" strike="noStrike" baseline="0" dirty="0">
                <a:latin typeface="Times New Roman" panose="02020603050405020304" pitchFamily="18" charset="0"/>
                <a:cs typeface="Times New Roman" panose="02020603050405020304" pitchFamily="18" charset="0"/>
              </a:rPr>
              <a:t>SLAM++: Simultaneous </a:t>
            </a:r>
            <a:r>
              <a:rPr lang="en-US" sz="1800" b="0" i="0" u="none" strike="noStrike" baseline="0" dirty="0" err="1">
                <a:latin typeface="Times New Roman" panose="02020603050405020304" pitchFamily="18" charset="0"/>
                <a:cs typeface="Times New Roman" panose="02020603050405020304" pitchFamily="18" charset="0"/>
              </a:rPr>
              <a:t>Localisation</a:t>
            </a:r>
            <a:r>
              <a:rPr lang="en-US" sz="1800" b="0" i="0" u="none" strike="noStrike" baseline="0" dirty="0">
                <a:latin typeface="Times New Roman" panose="02020603050405020304" pitchFamily="18" charset="0"/>
                <a:cs typeface="Times New Roman" panose="02020603050405020304" pitchFamily="18" charset="0"/>
              </a:rPr>
              <a:t> and Mapping at the Level of Objects</a:t>
            </a:r>
            <a:r>
              <a:rPr lang="en-IN" sz="1800" dirty="0">
                <a:latin typeface="Times New Roman" panose="02020603050405020304" pitchFamily="18" charset="0"/>
                <a:cs typeface="Times New Roman" panose="02020603050405020304" pitchFamily="18" charset="0"/>
              </a:rPr>
              <a:t>”, </a:t>
            </a:r>
            <a:r>
              <a:rPr lang="en-US" sz="1800" b="0" i="0" u="none" strike="noStrike" baseline="0" dirty="0">
                <a:latin typeface="Times New Roman" panose="02020603050405020304" pitchFamily="18" charset="0"/>
                <a:cs typeface="Times New Roman" panose="02020603050405020304" pitchFamily="18" charset="0"/>
              </a:rPr>
              <a:t>2013 IEEE Conference on Computer Vision and Pattern Recognition.</a:t>
            </a:r>
          </a:p>
          <a:p>
            <a:pPr marL="0" indent="0" algn="l">
              <a:buNone/>
            </a:pPr>
            <a:r>
              <a:rPr lang="en-IN" sz="1800" b="0" i="0" u="none" strike="noStrike" baseline="0" dirty="0">
                <a:latin typeface="Times New Roman" panose="02020603050405020304" pitchFamily="18" charset="0"/>
                <a:cs typeface="Times New Roman" panose="02020603050405020304" pitchFamily="18" charset="0"/>
                <a:hlinkClick r:id="rId2" action="ppaction://hlinksldjump"/>
              </a:rPr>
              <a:t>[3] </a:t>
            </a:r>
            <a:r>
              <a:rPr lang="en-IN" sz="1800" b="0" i="0" u="none" strike="noStrike" baseline="0" dirty="0">
                <a:latin typeface="Times New Roman" panose="02020603050405020304" pitchFamily="18" charset="0"/>
                <a:cs typeface="Times New Roman" panose="02020603050405020304" pitchFamily="18" charset="0"/>
              </a:rPr>
              <a:t>Xin Yang, </a:t>
            </a:r>
            <a:r>
              <a:rPr lang="en-IN" sz="1800" b="0" i="0" u="none" strike="noStrike" baseline="0" dirty="0" err="1">
                <a:latin typeface="Times New Roman" panose="02020603050405020304" pitchFamily="18" charset="0"/>
                <a:cs typeface="Times New Roman" panose="02020603050405020304" pitchFamily="18" charset="0"/>
              </a:rPr>
              <a:t>Zikang</a:t>
            </a:r>
            <a:r>
              <a:rPr lang="en-IN" sz="1800" b="0" i="0" u="none" strike="noStrike" baseline="0" dirty="0">
                <a:latin typeface="Times New Roman" panose="02020603050405020304" pitchFamily="18" charset="0"/>
                <a:cs typeface="Times New Roman" panose="02020603050405020304" pitchFamily="18" charset="0"/>
              </a:rPr>
              <a:t> Yuan, </a:t>
            </a:r>
            <a:r>
              <a:rPr lang="en-IN" sz="1800" b="0" i="0" u="none" strike="noStrike" baseline="0" dirty="0" err="1">
                <a:latin typeface="Times New Roman" panose="02020603050405020304" pitchFamily="18" charset="0"/>
                <a:cs typeface="Times New Roman" panose="02020603050405020304" pitchFamily="18" charset="0"/>
              </a:rPr>
              <a:t>Dongfu</a:t>
            </a:r>
            <a:r>
              <a:rPr lang="en-IN" sz="1800" b="0" i="0" u="none" strike="noStrike" baseline="0" dirty="0">
                <a:latin typeface="Times New Roman" panose="02020603050405020304" pitchFamily="18" charset="0"/>
                <a:cs typeface="Times New Roman" panose="02020603050405020304" pitchFamily="18" charset="0"/>
              </a:rPr>
              <a:t> Zhu, Cheng Chi, </a:t>
            </a:r>
            <a:r>
              <a:rPr lang="en-IN" sz="1800" b="0" i="0" u="none" strike="noStrike" baseline="0" dirty="0" err="1">
                <a:latin typeface="Times New Roman" panose="02020603050405020304" pitchFamily="18" charset="0"/>
                <a:cs typeface="Times New Roman" panose="02020603050405020304" pitchFamily="18" charset="0"/>
              </a:rPr>
              <a:t>Kun</a:t>
            </a:r>
            <a:r>
              <a:rPr lang="en-IN" sz="1800" b="0" i="0" u="none" strike="noStrike" baseline="0" dirty="0">
                <a:latin typeface="Times New Roman" panose="02020603050405020304" pitchFamily="18" charset="0"/>
                <a:cs typeface="Times New Roman" panose="02020603050405020304" pitchFamily="18" charset="0"/>
              </a:rPr>
              <a:t> Li and </a:t>
            </a:r>
            <a:r>
              <a:rPr lang="en-IN" sz="1800" b="0" i="0" u="none" strike="noStrike" baseline="0" dirty="0" err="1">
                <a:latin typeface="Times New Roman" panose="02020603050405020304" pitchFamily="18" charset="0"/>
                <a:cs typeface="Times New Roman" panose="02020603050405020304" pitchFamily="18" charset="0"/>
              </a:rPr>
              <a:t>Chunyuan</a:t>
            </a:r>
            <a:r>
              <a:rPr lang="en-IN" sz="1800" b="0" i="0" u="none" strike="noStrike" baseline="0" dirty="0">
                <a:latin typeface="Times New Roman" panose="02020603050405020304" pitchFamily="18" charset="0"/>
                <a:cs typeface="Times New Roman" panose="02020603050405020304" pitchFamily="18" charset="0"/>
              </a:rPr>
              <a:t> Liao, ”</a:t>
            </a:r>
            <a:r>
              <a:rPr lang="en-US" sz="1800" b="0" i="0" u="none" strike="noStrike" baseline="0" dirty="0">
                <a:latin typeface="Times New Roman" panose="02020603050405020304" pitchFamily="18" charset="0"/>
                <a:cs typeface="Times New Roman" panose="02020603050405020304" pitchFamily="18" charset="0"/>
              </a:rPr>
              <a:t>Robust and Efficient RGB-D SLAM in Dynamic </a:t>
            </a:r>
            <a:r>
              <a:rPr lang="en-IN" sz="1800" b="0" i="0" u="none" strike="noStrike" baseline="0" dirty="0">
                <a:latin typeface="Times New Roman" panose="02020603050405020304" pitchFamily="18" charset="0"/>
                <a:cs typeface="Times New Roman" panose="02020603050405020304" pitchFamily="18" charset="0"/>
              </a:rPr>
              <a:t>Environments”, TMM.2020.3038323, IEEE Transactions on Multimedia.</a:t>
            </a:r>
            <a:endParaRPr lang="en-IN" sz="18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endParaRPr>
          </a:p>
          <a:p>
            <a:r>
              <a:rPr lang="en-IN" sz="1800" dirty="0">
                <a:solidFill>
                  <a:srgbClr val="0563C1"/>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https://www.pyimagesearch.com/2021/02/01/opencv-histogram-equalization-and-adaptive-histogram-equalization-clahe/</a:t>
            </a: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hlinkClick r:id="rId4"/>
              </a:rPr>
              <a:t>https://scikitimage.org/docs/dev/auto_examples/features_detection/plot_blob.html#sphx-glr-download-auto-examples-features-detection-plot-blob-py</a:t>
            </a: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hlinkClick r:id="rId5"/>
              </a:rPr>
              <a:t>https://ai.facebook.com/blog/recognizing-3d-spaces-without-spatial-labels/</a:t>
            </a:r>
            <a:endParaRPr lang="en-IN" sz="1800" dirty="0">
              <a:latin typeface="Times New Roman" panose="02020603050405020304" pitchFamily="18" charset="0"/>
              <a:cs typeface="Times New Roman" panose="02020603050405020304" pitchFamily="18" charset="0"/>
            </a:endParaRPr>
          </a:p>
          <a:p>
            <a:r>
              <a:rPr lang="en-IN" sz="1800" dirty="0">
                <a:latin typeface="Times New Roman" panose="02020603050405020304" pitchFamily="18" charset="0"/>
                <a:cs typeface="Times New Roman" panose="02020603050405020304" pitchFamily="18" charset="0"/>
                <a:hlinkClick r:id="rId6"/>
              </a:rPr>
              <a:t>https://ai.googleblog.com/2021/02/3d-scene-understanding-with-tensorflow.html</a:t>
            </a:r>
            <a:endParaRPr lang="en-IN" sz="1800" dirty="0">
              <a:latin typeface="Times New Roman" panose="02020603050405020304" pitchFamily="18" charset="0"/>
              <a:cs typeface="Times New Roman" panose="02020603050405020304" pitchFamily="18" charset="0"/>
            </a:endParaRPr>
          </a:p>
          <a:p>
            <a:endParaRPr lang="en-IN" dirty="0"/>
          </a:p>
          <a:p>
            <a:endParaRPr lang="en-IN" dirty="0"/>
          </a:p>
          <a:p>
            <a:endParaRPr lang="en-IN" dirty="0"/>
          </a:p>
        </p:txBody>
      </p:sp>
      <p:pic>
        <p:nvPicPr>
          <p:cNvPr id="4" name="Picture 3">
            <a:extLst>
              <a:ext uri="{FF2B5EF4-FFF2-40B4-BE49-F238E27FC236}">
                <a16:creationId xmlns:a16="http://schemas.microsoft.com/office/drawing/2014/main" id="{AABCE14A-23A2-4842-8888-AC1967A59EE5}"/>
              </a:ext>
            </a:extLst>
          </p:cNvPr>
          <p:cNvPicPr>
            <a:picLocks noChangeAspect="1"/>
          </p:cNvPicPr>
          <p:nvPr/>
        </p:nvPicPr>
        <p:blipFill>
          <a:blip r:embed="rId7"/>
          <a:stretch>
            <a:fillRect/>
          </a:stretch>
        </p:blipFill>
        <p:spPr>
          <a:xfrm>
            <a:off x="10521551" y="0"/>
            <a:ext cx="1670449" cy="560881"/>
          </a:xfrm>
          <a:prstGeom prst="rect">
            <a:avLst/>
          </a:prstGeom>
        </p:spPr>
      </p:pic>
    </p:spTree>
    <p:extLst>
      <p:ext uri="{BB962C8B-B14F-4D97-AF65-F5344CB8AC3E}">
        <p14:creationId xmlns:p14="http://schemas.microsoft.com/office/powerpoint/2010/main" val="41938499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4CCAB84-E27B-408F-8F0E-1F93B0D4C276}"/>
              </a:ext>
            </a:extLst>
          </p:cNvPr>
          <p:cNvSpPr>
            <a:spLocks noGrp="1"/>
          </p:cNvSpPr>
          <p:nvPr>
            <p:ph type="title"/>
          </p:nvPr>
        </p:nvSpPr>
        <p:spPr>
          <a:xfrm>
            <a:off x="1143001" y="2571605"/>
            <a:ext cx="9905998" cy="1478570"/>
          </a:xfrm>
        </p:spPr>
        <p:txBody>
          <a:bodyPr>
            <a:normAutofit/>
          </a:bodyPr>
          <a:lstStyle/>
          <a:p>
            <a:pPr algn="ctr"/>
            <a:r>
              <a:rPr lang="en-US" dirty="0">
                <a:latin typeface="Algerian" panose="04020705040A02060702" pitchFamily="82" charset="0"/>
              </a:rPr>
              <a:t>THANK YOU</a:t>
            </a:r>
            <a:endParaRPr lang="en-IN" dirty="0">
              <a:latin typeface="Algerian" panose="04020705040A02060702" pitchFamily="82" charset="0"/>
            </a:endParaRPr>
          </a:p>
        </p:txBody>
      </p:sp>
      <p:pic>
        <p:nvPicPr>
          <p:cNvPr id="2" name="Picture 1">
            <a:extLst>
              <a:ext uri="{FF2B5EF4-FFF2-40B4-BE49-F238E27FC236}">
                <a16:creationId xmlns:a16="http://schemas.microsoft.com/office/drawing/2014/main" id="{5F7814C1-4946-4E3B-9205-B22FB2A5B458}"/>
              </a:ext>
            </a:extLst>
          </p:cNvPr>
          <p:cNvPicPr>
            <a:picLocks noChangeAspect="1"/>
          </p:cNvPicPr>
          <p:nvPr/>
        </p:nvPicPr>
        <p:blipFill>
          <a:blip r:embed="rId2"/>
          <a:stretch>
            <a:fillRect/>
          </a:stretch>
        </p:blipFill>
        <p:spPr>
          <a:xfrm>
            <a:off x="10521551" y="0"/>
            <a:ext cx="1670449" cy="560881"/>
          </a:xfrm>
          <a:prstGeom prst="rect">
            <a:avLst/>
          </a:prstGeom>
        </p:spPr>
      </p:pic>
    </p:spTree>
    <p:extLst>
      <p:ext uri="{BB962C8B-B14F-4D97-AF65-F5344CB8AC3E}">
        <p14:creationId xmlns:p14="http://schemas.microsoft.com/office/powerpoint/2010/main" val="3897668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DFDD2-33C6-4BD5-B1A6-7CF100B6098F}"/>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CURRENT STATE OF THE ART</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85E1F09-A60F-41EC-BFF9-31AF5EC6B00D}"/>
              </a:ext>
            </a:extLst>
          </p:cNvPr>
          <p:cNvSpPr>
            <a:spLocks noGrp="1"/>
          </p:cNvSpPr>
          <p:nvPr>
            <p:ph idx="1"/>
          </p:nvPr>
        </p:nvSpPr>
        <p:spPr/>
        <p:txBody>
          <a:bodyPr>
            <a:normAutofit/>
          </a:bodyPr>
          <a:lstStyle/>
          <a:p>
            <a:pPr algn="l" fontAlgn="base"/>
            <a:r>
              <a:rPr lang="en-US" b="0" i="0" dirty="0">
                <a:effectLst/>
                <a:latin typeface="Times New Roman" panose="02020603050405020304" pitchFamily="18" charset="0"/>
                <a:cs typeface="Times New Roman" panose="02020603050405020304" pitchFamily="18" charset="0"/>
              </a:rPr>
              <a:t>The global SLAM Technology market report provides geographic analysis covering regions, such as North America, Europe, Asia-Pacific, and Rest of the World. The SLAM Technology market for each region is further segmented for major countries including the U.S., Canada, Germany, the U.K., France, Italy, China, India, Japan, Brazil, South Africa, and others.</a:t>
            </a:r>
          </a:p>
          <a:p>
            <a:pPr algn="l" fontAlgn="base"/>
            <a:r>
              <a:rPr lang="en-US" b="0" i="0" dirty="0">
                <a:effectLst/>
                <a:latin typeface="Times New Roman" panose="02020603050405020304" pitchFamily="18" charset="0"/>
                <a:cs typeface="Times New Roman" panose="02020603050405020304" pitchFamily="18" charset="0"/>
              </a:rPr>
              <a:t>The global </a:t>
            </a:r>
            <a:r>
              <a:rPr lang="en-US" dirty="0">
                <a:latin typeface="Times New Roman" panose="02020603050405020304" pitchFamily="18" charset="0"/>
                <a:cs typeface="Times New Roman" panose="02020603050405020304" pitchFamily="18" charset="0"/>
              </a:rPr>
              <a:t>SLAM Technology market</a:t>
            </a:r>
            <a:r>
              <a:rPr lang="en-US" b="0" i="0" dirty="0">
                <a:effectLst/>
                <a:latin typeface="Times New Roman" panose="02020603050405020304" pitchFamily="18" charset="0"/>
                <a:cs typeface="Times New Roman" panose="02020603050405020304" pitchFamily="18" charset="0"/>
              </a:rPr>
              <a:t> is segregated on the basis of Type as EKF SLAM, Fast SLAM, Graph-Based SLAM, and Others. Based on Application the global SLAM Technology market is segmented in Robotics, UAV, AR/VR, Automotive, and Others.</a:t>
            </a:r>
          </a:p>
          <a:p>
            <a:pPr algn="l" fontAlgn="base"/>
            <a:endParaRPr lang="en-US" b="0" i="0" dirty="0">
              <a:solidFill>
                <a:srgbClr val="2E2E2E"/>
              </a:solidFill>
              <a:effectLst/>
              <a:latin typeface="Lato" panose="020F0502020204030203" pitchFamily="34" charset="0"/>
            </a:endParaRPr>
          </a:p>
          <a:p>
            <a:endParaRPr lang="en-IN" dirty="0">
              <a:solidFill>
                <a:schemeClr val="tx1">
                  <a:lumMod val="95000"/>
                </a:schemeClr>
              </a:solidFill>
            </a:endParaRPr>
          </a:p>
        </p:txBody>
      </p:sp>
      <p:pic>
        <p:nvPicPr>
          <p:cNvPr id="5" name="Picture 4">
            <a:extLst>
              <a:ext uri="{FF2B5EF4-FFF2-40B4-BE49-F238E27FC236}">
                <a16:creationId xmlns:a16="http://schemas.microsoft.com/office/drawing/2014/main" id="{4D10BE30-CE4E-48DB-8105-95D3BAC36BF0}"/>
              </a:ext>
            </a:extLst>
          </p:cNvPr>
          <p:cNvPicPr>
            <a:picLocks noChangeAspect="1"/>
          </p:cNvPicPr>
          <p:nvPr/>
        </p:nvPicPr>
        <p:blipFill>
          <a:blip r:embed="rId2"/>
          <a:stretch>
            <a:fillRect/>
          </a:stretch>
        </p:blipFill>
        <p:spPr>
          <a:xfrm>
            <a:off x="10518807" y="0"/>
            <a:ext cx="1669985" cy="561828"/>
          </a:xfrm>
          <a:prstGeom prst="rect">
            <a:avLst/>
          </a:prstGeom>
        </p:spPr>
      </p:pic>
    </p:spTree>
    <p:extLst>
      <p:ext uri="{BB962C8B-B14F-4D97-AF65-F5344CB8AC3E}">
        <p14:creationId xmlns:p14="http://schemas.microsoft.com/office/powerpoint/2010/main" val="2545460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24D256-CD25-4CC5-A49C-91815C5C5053}"/>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PROBLEM STATEMENT</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848FF80-9132-464A-AE3C-F90CC86506DC}"/>
              </a:ext>
            </a:extLst>
          </p:cNvPr>
          <p:cNvSpPr>
            <a:spLocks noGrp="1"/>
          </p:cNvSpPr>
          <p:nvPr>
            <p:ph idx="1"/>
          </p:nvPr>
        </p:nvSpPr>
        <p:spPr>
          <a:xfrm>
            <a:off x="772358" y="1823852"/>
            <a:ext cx="10750858" cy="4621335"/>
          </a:xfrm>
        </p:spPr>
        <p:txBody>
          <a:bodyPr>
            <a:normAutofit fontScale="92500" lnSpcReduction="10000"/>
          </a:bodyPr>
          <a:lstStyle/>
          <a:p>
            <a:r>
              <a:rPr lang="en-US" sz="2600" b="0" i="0" dirty="0">
                <a:effectLst/>
                <a:latin typeface="Times New Roman" panose="02020603050405020304" pitchFamily="18" charset="0"/>
                <a:cs typeface="Times New Roman" panose="02020603050405020304" pitchFamily="18" charset="0"/>
              </a:rPr>
              <a:t>Simultaneous localization and mapping, or SLAM for short, is the process of creating a map using a robot or unmanned vehicle that navigates that environment while using the map it generates. SLAM is technique behind </a:t>
            </a:r>
            <a:r>
              <a:rPr lang="en-US" sz="2600" dirty="0">
                <a:latin typeface="Times New Roman" panose="02020603050405020304" pitchFamily="18" charset="0"/>
                <a:cs typeface="Times New Roman" panose="02020603050405020304" pitchFamily="18" charset="0"/>
              </a:rPr>
              <a:t>robot mapping</a:t>
            </a:r>
            <a:r>
              <a:rPr lang="en-US" sz="2600" b="0" i="0" dirty="0">
                <a:effectLst/>
                <a:latin typeface="Times New Roman" panose="02020603050405020304" pitchFamily="18" charset="0"/>
                <a:cs typeface="Times New Roman" panose="02020603050405020304" pitchFamily="18" charset="0"/>
              </a:rPr>
              <a:t>. </a:t>
            </a:r>
          </a:p>
          <a:p>
            <a:r>
              <a:rPr lang="en-US" sz="2600" b="0" i="0" dirty="0">
                <a:effectLst/>
                <a:latin typeface="Times New Roman" panose="02020603050405020304" pitchFamily="18" charset="0"/>
                <a:cs typeface="Times New Roman" panose="02020603050405020304" pitchFamily="18" charset="0"/>
              </a:rPr>
              <a:t>S.L.A.M. is in it’s infancy right now. The biggest issue/challenge with S.L.A.M. is what’s described as a “chicken-and-the-egg”. Meaning, to accurately map an environment, the technology must know the orientation and position within the map. However, the orientation and position information can only be taken from a pre-existing map of the environment. This issue makes S.L.A.M. difficult.</a:t>
            </a:r>
          </a:p>
          <a:p>
            <a:r>
              <a:rPr lang="en-US" sz="2600" b="0" i="0" dirty="0">
                <a:effectLst/>
                <a:latin typeface="Times New Roman" panose="02020603050405020304" pitchFamily="18" charset="0"/>
                <a:cs typeface="Times New Roman" panose="02020603050405020304" pitchFamily="18" charset="0"/>
              </a:rPr>
              <a:t>Another challenge that S.L.A.M. technology poses is that of accuracy. The technology is largely dependent upon accurate measurements and mathematics. For the machine that is running the technology to understand and create the map, the device’s sensors collect visual data from the real-world and marks them as reference points.</a:t>
            </a:r>
          </a:p>
          <a:p>
            <a:endParaRPr lang="en-US" b="0" i="0" dirty="0">
              <a:effectLst/>
              <a:latin typeface="charter"/>
            </a:endParaRPr>
          </a:p>
          <a:p>
            <a:endParaRPr lang="en-IN" dirty="0"/>
          </a:p>
        </p:txBody>
      </p:sp>
      <p:pic>
        <p:nvPicPr>
          <p:cNvPr id="4" name="Picture 3">
            <a:extLst>
              <a:ext uri="{FF2B5EF4-FFF2-40B4-BE49-F238E27FC236}">
                <a16:creationId xmlns:a16="http://schemas.microsoft.com/office/drawing/2014/main" id="{3D07E9C7-E558-4682-9CD8-68FB48405F94}"/>
              </a:ext>
            </a:extLst>
          </p:cNvPr>
          <p:cNvPicPr>
            <a:picLocks noChangeAspect="1"/>
          </p:cNvPicPr>
          <p:nvPr/>
        </p:nvPicPr>
        <p:blipFill>
          <a:blip r:embed="rId2"/>
          <a:stretch>
            <a:fillRect/>
          </a:stretch>
        </p:blipFill>
        <p:spPr>
          <a:xfrm>
            <a:off x="10518575" y="0"/>
            <a:ext cx="1670449" cy="560881"/>
          </a:xfrm>
          <a:prstGeom prst="rect">
            <a:avLst/>
          </a:prstGeom>
        </p:spPr>
      </p:pic>
    </p:spTree>
    <p:extLst>
      <p:ext uri="{BB962C8B-B14F-4D97-AF65-F5344CB8AC3E}">
        <p14:creationId xmlns:p14="http://schemas.microsoft.com/office/powerpoint/2010/main" val="3958160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0E184-1E08-4325-9E8E-DFF4EE1CE538}"/>
              </a:ext>
            </a:extLst>
          </p:cNvPr>
          <p:cNvSpPr>
            <a:spLocks noGrp="1"/>
          </p:cNvSpPr>
          <p:nvPr>
            <p:ph type="title"/>
          </p:nvPr>
        </p:nvSpPr>
        <p:spPr>
          <a:xfrm>
            <a:off x="360302" y="66431"/>
            <a:ext cx="11471396" cy="653618"/>
          </a:xfrm>
        </p:spPr>
        <p:txBody>
          <a:bodyPr>
            <a:normAutofit/>
          </a:bodyPr>
          <a:lstStyle/>
          <a:p>
            <a:pPr algn="ctr"/>
            <a:r>
              <a:rPr lang="en-US" sz="3200" u="sng" dirty="0">
                <a:latin typeface="Times New Roman" panose="02020603050405020304" pitchFamily="18" charset="0"/>
                <a:cs typeface="Times New Roman" panose="02020603050405020304" pitchFamily="18" charset="0"/>
              </a:rPr>
              <a:t>LITERATURE REVIEW</a:t>
            </a:r>
            <a:endParaRPr lang="en-IN" sz="3200" u="sng" dirty="0">
              <a:latin typeface="Times New Roman" panose="02020603050405020304" pitchFamily="18" charset="0"/>
              <a:cs typeface="Times New Roman" panose="02020603050405020304" pitchFamily="18" charset="0"/>
            </a:endParaRPr>
          </a:p>
        </p:txBody>
      </p:sp>
      <p:graphicFrame>
        <p:nvGraphicFramePr>
          <p:cNvPr id="5" name="Table 5">
            <a:extLst>
              <a:ext uri="{FF2B5EF4-FFF2-40B4-BE49-F238E27FC236}">
                <a16:creationId xmlns:a16="http://schemas.microsoft.com/office/drawing/2014/main" id="{B03816A8-EB01-4AB8-A3FB-BC16998E5208}"/>
              </a:ext>
            </a:extLst>
          </p:cNvPr>
          <p:cNvGraphicFramePr>
            <a:graphicFrameLocks noGrp="1"/>
          </p:cNvGraphicFramePr>
          <p:nvPr>
            <p:ph idx="1"/>
            <p:extLst>
              <p:ext uri="{D42A27DB-BD31-4B8C-83A1-F6EECF244321}">
                <p14:modId xmlns:p14="http://schemas.microsoft.com/office/powerpoint/2010/main" val="3771799559"/>
              </p:ext>
            </p:extLst>
          </p:nvPr>
        </p:nvGraphicFramePr>
        <p:xfrm>
          <a:off x="0" y="791068"/>
          <a:ext cx="12232160" cy="6431819"/>
        </p:xfrm>
        <a:graphic>
          <a:graphicData uri="http://schemas.openxmlformats.org/drawingml/2006/table">
            <a:tbl>
              <a:tblPr firstRow="1" bandRow="1">
                <a:tableStyleId>{5C22544A-7EE6-4342-B048-85BDC9FD1C3A}</a:tableStyleId>
              </a:tblPr>
              <a:tblGrid>
                <a:gridCol w="767080">
                  <a:extLst>
                    <a:ext uri="{9D8B030D-6E8A-4147-A177-3AD203B41FA5}">
                      <a16:colId xmlns:a16="http://schemas.microsoft.com/office/drawing/2014/main" val="3029882966"/>
                    </a:ext>
                  </a:extLst>
                </a:gridCol>
                <a:gridCol w="2736965">
                  <a:extLst>
                    <a:ext uri="{9D8B030D-6E8A-4147-A177-3AD203B41FA5}">
                      <a16:colId xmlns:a16="http://schemas.microsoft.com/office/drawing/2014/main" val="4215920818"/>
                    </a:ext>
                  </a:extLst>
                </a:gridCol>
                <a:gridCol w="2916456">
                  <a:extLst>
                    <a:ext uri="{9D8B030D-6E8A-4147-A177-3AD203B41FA5}">
                      <a16:colId xmlns:a16="http://schemas.microsoft.com/office/drawing/2014/main" val="2107537051"/>
                    </a:ext>
                  </a:extLst>
                </a:gridCol>
                <a:gridCol w="5811659">
                  <a:extLst>
                    <a:ext uri="{9D8B030D-6E8A-4147-A177-3AD203B41FA5}">
                      <a16:colId xmlns:a16="http://schemas.microsoft.com/office/drawing/2014/main" val="3036398386"/>
                    </a:ext>
                  </a:extLst>
                </a:gridCol>
              </a:tblGrid>
              <a:tr h="429640">
                <a:tc>
                  <a:txBody>
                    <a:bodyPr/>
                    <a:lstStyle/>
                    <a:p>
                      <a:pPr algn="ctr"/>
                      <a:r>
                        <a:rPr lang="en-US" sz="1800" dirty="0">
                          <a:latin typeface="Times New Roman" panose="02020603050405020304" pitchFamily="18" charset="0"/>
                          <a:cs typeface="Times New Roman" panose="02020603050405020304" pitchFamily="18" charset="0"/>
                        </a:rPr>
                        <a:t>S.NO</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RESEARCH PAPER</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NOVELTY</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SUMMARY</a:t>
                      </a:r>
                      <a:endParaRPr lang="en-IN" sz="18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484287381"/>
                  </a:ext>
                </a:extLst>
              </a:tr>
              <a:tr h="1917859">
                <a:tc>
                  <a:txBody>
                    <a:bodyPr/>
                    <a:lstStyle/>
                    <a:p>
                      <a:r>
                        <a:rPr lang="en-US" sz="1200" dirty="0">
                          <a:latin typeface="Times New Roman" panose="02020603050405020304" pitchFamily="18" charset="0"/>
                          <a:cs typeface="Times New Roman" panose="02020603050405020304" pitchFamily="18" charset="0"/>
                          <a:hlinkClick r:id="rId2" action="ppaction://hlinksldjump"/>
                        </a:rPr>
                        <a:t>[1]</a:t>
                      </a:r>
                      <a:endParaRPr lang="en-IN" sz="12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i="0" u="none" strike="noStrike" baseline="0" dirty="0">
                          <a:latin typeface="Times New Roman" panose="02020603050405020304" pitchFamily="18" charset="0"/>
                          <a:cs typeface="Times New Roman" panose="02020603050405020304" pitchFamily="18" charset="0"/>
                        </a:rPr>
                        <a:t>Gijs </a:t>
                      </a:r>
                      <a:r>
                        <a:rPr lang="en-IN" sz="1200" i="0" u="none" strike="noStrike" baseline="0" dirty="0" err="1">
                          <a:latin typeface="Times New Roman" panose="02020603050405020304" pitchFamily="18" charset="0"/>
                          <a:cs typeface="Times New Roman" panose="02020603050405020304" pitchFamily="18" charset="0"/>
                        </a:rPr>
                        <a:t>Dubbelman</a:t>
                      </a:r>
                      <a:r>
                        <a:rPr lang="en-IN" sz="1200" i="1" u="none" strike="noStrike" baseline="0" dirty="0">
                          <a:latin typeface="Times New Roman" panose="02020603050405020304" pitchFamily="18" charset="0"/>
                          <a:cs typeface="Times New Roman" panose="02020603050405020304" pitchFamily="18" charset="0"/>
                        </a:rPr>
                        <a:t> and </a:t>
                      </a:r>
                      <a:r>
                        <a:rPr lang="en-IN" sz="1200" i="0" u="none" strike="noStrike" baseline="0" dirty="0">
                          <a:latin typeface="Times New Roman" panose="02020603050405020304" pitchFamily="18" charset="0"/>
                          <a:cs typeface="Times New Roman" panose="02020603050405020304" pitchFamily="18" charset="0"/>
                        </a:rPr>
                        <a:t>Brett Browning,</a:t>
                      </a:r>
                      <a:r>
                        <a:rPr lang="en-IN" sz="1200" dirty="0">
                          <a:latin typeface="Times New Roman" panose="02020603050405020304" pitchFamily="18" charset="0"/>
                          <a:cs typeface="Times New Roman" panose="02020603050405020304" pitchFamily="18" charset="0"/>
                        </a:rPr>
                        <a:t> “</a:t>
                      </a:r>
                      <a:r>
                        <a:rPr lang="en-IN" sz="1200" i="0" u="none" strike="noStrike" baseline="0" dirty="0">
                          <a:latin typeface="Times New Roman" panose="02020603050405020304" pitchFamily="18" charset="0"/>
                          <a:cs typeface="Times New Roman" panose="02020603050405020304" pitchFamily="18" charset="0"/>
                        </a:rPr>
                        <a:t>COP-SLAM: Closed-Form Online Pose-Chain Optimization for Visual SLAM”</a:t>
                      </a:r>
                      <a:r>
                        <a:rPr lang="en-IN" sz="1200" dirty="0">
                          <a:latin typeface="Times New Roman" panose="02020603050405020304" pitchFamily="18" charset="0"/>
                          <a:cs typeface="Times New Roman" panose="02020603050405020304" pitchFamily="18" charset="0"/>
                        </a:rPr>
                        <a:t>, </a:t>
                      </a:r>
                      <a:r>
                        <a:rPr lang="en-US" sz="1200" i="0" u="none" strike="noStrike" baseline="0" dirty="0">
                          <a:latin typeface="Times New Roman" panose="02020603050405020304" pitchFamily="18" charset="0"/>
                          <a:cs typeface="Times New Roman" panose="02020603050405020304" pitchFamily="18" charset="0"/>
                        </a:rPr>
                        <a:t>IEEE TRANSACTIONS ON ROBOTICS, VOL. 31, NO. 5, OCTOBER 2015.</a:t>
                      </a:r>
                    </a:p>
                    <a:p>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600" b="0" i="1" u="none" strike="noStrike" kern="1200" baseline="0" dirty="0">
                          <a:solidFill>
                            <a:schemeClr val="dk1"/>
                          </a:solidFill>
                          <a:latin typeface="Times New Roman" panose="02020603050405020304" pitchFamily="18" charset="0"/>
                          <a:ea typeface="+mn-ea"/>
                          <a:cs typeface="Times New Roman" panose="02020603050405020304" pitchFamily="18" charset="0"/>
                        </a:rPr>
                        <a:t>Closed-Form Solution: </a:t>
                      </a: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The concept behind the closed form</a:t>
                      </a:r>
                    </a:p>
                    <a:p>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solution to trajectory bending is to optimally transfer the</a:t>
                      </a:r>
                    </a:p>
                    <a:p>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error at the loop-closing edge over all successive edges.</a:t>
                      </a:r>
                      <a:endParaRPr lang="en-IN" sz="16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It is a theoretically unique SLAM approach that is specifically designed to optimize pose-chains, which are extremely sparse locally accurate pose-graphs that result from applying state-of-the-art visual-SLAM front-ends in large-scale environments for which frequent loop detection is not desired or not possible.</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210199533"/>
                  </a:ext>
                </a:extLst>
              </a:tr>
              <a:tr h="1525797">
                <a:tc>
                  <a:txBody>
                    <a:bodyPr/>
                    <a:lstStyle/>
                    <a:p>
                      <a:r>
                        <a:rPr lang="en-US" sz="1200" dirty="0">
                          <a:latin typeface="Times New Roman" panose="02020603050405020304" pitchFamily="18" charset="0"/>
                          <a:cs typeface="Times New Roman" panose="02020603050405020304" pitchFamily="18" charset="0"/>
                          <a:hlinkClick r:id="rId2" action="ppaction://hlinksldjump"/>
                        </a:rPr>
                        <a:t>[2]</a:t>
                      </a:r>
                      <a:endParaRPr lang="en-IN" sz="12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u="none" strike="noStrike" baseline="0" dirty="0">
                          <a:latin typeface="Times New Roman" panose="02020603050405020304" pitchFamily="18" charset="0"/>
                          <a:cs typeface="Times New Roman" panose="02020603050405020304" pitchFamily="18" charset="0"/>
                        </a:rPr>
                        <a:t>Renato F. Salas-Moreno</a:t>
                      </a:r>
                      <a:r>
                        <a:rPr lang="en-IN" sz="1200" dirty="0">
                          <a:latin typeface="Times New Roman" panose="02020603050405020304" pitchFamily="18" charset="0"/>
                          <a:cs typeface="Times New Roman" panose="02020603050405020304" pitchFamily="18" charset="0"/>
                        </a:rPr>
                        <a:t>,</a:t>
                      </a:r>
                      <a:r>
                        <a:rPr lang="en-IN" sz="1200" b="0" i="0" u="none" strike="noStrike" baseline="0" dirty="0">
                          <a:latin typeface="Times New Roman" panose="02020603050405020304" pitchFamily="18" charset="0"/>
                          <a:cs typeface="Times New Roman" panose="02020603050405020304" pitchFamily="18" charset="0"/>
                        </a:rPr>
                        <a:t> Richard A. Newcombe</a:t>
                      </a:r>
                      <a:r>
                        <a:rPr lang="en-IN" sz="1200" dirty="0">
                          <a:latin typeface="Times New Roman" panose="02020603050405020304" pitchFamily="18" charset="0"/>
                          <a:cs typeface="Times New Roman" panose="02020603050405020304" pitchFamily="18" charset="0"/>
                        </a:rPr>
                        <a:t>, </a:t>
                      </a:r>
                      <a:r>
                        <a:rPr lang="en-IN" sz="1200" b="0" i="0" u="none" strike="noStrike" baseline="0" dirty="0" err="1">
                          <a:latin typeface="Times New Roman" panose="02020603050405020304" pitchFamily="18" charset="0"/>
                          <a:cs typeface="Times New Roman" panose="02020603050405020304" pitchFamily="18" charset="0"/>
                        </a:rPr>
                        <a:t>Hauke</a:t>
                      </a:r>
                      <a:r>
                        <a:rPr lang="en-IN" sz="1200" b="0" i="0" u="none" strike="noStrike" baseline="0" dirty="0">
                          <a:latin typeface="Times New Roman" panose="02020603050405020304" pitchFamily="18" charset="0"/>
                          <a:cs typeface="Times New Roman" panose="02020603050405020304" pitchFamily="18" charset="0"/>
                        </a:rPr>
                        <a:t> </a:t>
                      </a:r>
                      <a:r>
                        <a:rPr lang="en-IN" sz="1200" b="0" i="0" u="none" strike="noStrike" baseline="0" dirty="0" err="1">
                          <a:latin typeface="Times New Roman" panose="02020603050405020304" pitchFamily="18" charset="0"/>
                          <a:cs typeface="Times New Roman" panose="02020603050405020304" pitchFamily="18" charset="0"/>
                        </a:rPr>
                        <a:t>Strasdat</a:t>
                      </a:r>
                      <a:r>
                        <a:rPr lang="en-IN" sz="1200" dirty="0">
                          <a:latin typeface="Times New Roman" panose="02020603050405020304" pitchFamily="18" charset="0"/>
                          <a:cs typeface="Times New Roman" panose="02020603050405020304" pitchFamily="18" charset="0"/>
                        </a:rPr>
                        <a:t>,</a:t>
                      </a:r>
                      <a:r>
                        <a:rPr lang="en-IN" sz="1200" b="0" i="0" u="none" strike="noStrike" baseline="0" dirty="0">
                          <a:latin typeface="Times New Roman" panose="02020603050405020304" pitchFamily="18" charset="0"/>
                          <a:cs typeface="Times New Roman" panose="02020603050405020304" pitchFamily="18" charset="0"/>
                        </a:rPr>
                        <a:t> Paul H. J. Kelly</a:t>
                      </a:r>
                      <a:r>
                        <a:rPr lang="en-IN" sz="1200" dirty="0">
                          <a:latin typeface="Times New Roman" panose="02020603050405020304" pitchFamily="18" charset="0"/>
                          <a:cs typeface="Times New Roman" panose="02020603050405020304" pitchFamily="18" charset="0"/>
                        </a:rPr>
                        <a:t> and </a:t>
                      </a:r>
                      <a:r>
                        <a:rPr lang="en-IN" sz="1200" b="0" i="0" u="none" strike="noStrike" baseline="0" dirty="0">
                          <a:latin typeface="Times New Roman" panose="02020603050405020304" pitchFamily="18" charset="0"/>
                          <a:cs typeface="Times New Roman" panose="02020603050405020304" pitchFamily="18" charset="0"/>
                        </a:rPr>
                        <a:t>Andrew J. Davison, “</a:t>
                      </a:r>
                      <a:r>
                        <a:rPr lang="en-US" sz="1200" b="0" i="0" u="none" strike="noStrike" baseline="0" dirty="0">
                          <a:latin typeface="Times New Roman" panose="02020603050405020304" pitchFamily="18" charset="0"/>
                          <a:cs typeface="Times New Roman" panose="02020603050405020304" pitchFamily="18" charset="0"/>
                        </a:rPr>
                        <a:t>SLAM++: Simultaneous </a:t>
                      </a:r>
                      <a:r>
                        <a:rPr lang="en-US" sz="1200" b="0" i="0" u="none" strike="noStrike" baseline="0" dirty="0" err="1">
                          <a:latin typeface="Times New Roman" panose="02020603050405020304" pitchFamily="18" charset="0"/>
                          <a:cs typeface="Times New Roman" panose="02020603050405020304" pitchFamily="18" charset="0"/>
                        </a:rPr>
                        <a:t>Localisation</a:t>
                      </a:r>
                      <a:r>
                        <a:rPr lang="en-US" sz="1200" b="0" i="0" u="none" strike="noStrike" baseline="0" dirty="0">
                          <a:latin typeface="Times New Roman" panose="02020603050405020304" pitchFamily="18" charset="0"/>
                          <a:cs typeface="Times New Roman" panose="02020603050405020304" pitchFamily="18" charset="0"/>
                        </a:rPr>
                        <a:t> and Mapping at the Level of Objects</a:t>
                      </a:r>
                      <a:r>
                        <a:rPr lang="en-IN" sz="1200" dirty="0">
                          <a:latin typeface="Times New Roman" panose="02020603050405020304" pitchFamily="18" charset="0"/>
                          <a:cs typeface="Times New Roman" panose="02020603050405020304" pitchFamily="18" charset="0"/>
                        </a:rPr>
                        <a:t>”, </a:t>
                      </a:r>
                      <a:r>
                        <a:rPr lang="en-US" sz="1200" b="0" i="0" u="none" strike="noStrike" baseline="0" dirty="0">
                          <a:latin typeface="Times New Roman" panose="02020603050405020304" pitchFamily="18" charset="0"/>
                          <a:cs typeface="Times New Roman" panose="02020603050405020304" pitchFamily="18" charset="0"/>
                        </a:rPr>
                        <a:t>2013 IEEE Conference on Computer Vision and Pattern Recognition.</a:t>
                      </a:r>
                    </a:p>
                    <a:p>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They follow the approach of recognizing the 6DoF pose of 3D objects, represented by meshes, in a depth image. </a:t>
                      </a:r>
                      <a:endParaRPr lang="en-IN" sz="16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In this paper the authors have shown that using high performance 3D object recognition in the loop permits a new approach to real-time SLAM with large advantages in terms of efficient and semantic scene description. In particular they demonstrate how the tight interaction of recognition, mapping and tracking elements is mutually beneficial to all.</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77894887"/>
                  </a:ext>
                </a:extLst>
              </a:tr>
              <a:tr h="1917859">
                <a:tc>
                  <a:txBody>
                    <a:bodyPr/>
                    <a:lstStyle/>
                    <a:p>
                      <a:r>
                        <a:rPr lang="en-US" sz="1200" dirty="0">
                          <a:latin typeface="Times New Roman" panose="02020603050405020304" pitchFamily="18" charset="0"/>
                          <a:cs typeface="Times New Roman" panose="02020603050405020304" pitchFamily="18" charset="0"/>
                          <a:hlinkClick r:id="rId2" action="ppaction://hlinksldjump"/>
                        </a:rPr>
                        <a:t>[3]</a:t>
                      </a:r>
                      <a:endParaRPr lang="en-IN" sz="1200" dirty="0">
                        <a:latin typeface="Times New Roman" panose="02020603050405020304" pitchFamily="18" charset="0"/>
                        <a:cs typeface="Times New Roman" panose="02020603050405020304"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200" b="0" i="0" u="none" strike="noStrike" baseline="0" dirty="0">
                          <a:latin typeface="Times New Roman" panose="02020603050405020304" pitchFamily="18" charset="0"/>
                          <a:cs typeface="Times New Roman" panose="02020603050405020304" pitchFamily="18" charset="0"/>
                        </a:rPr>
                        <a:t>Xin Yang, </a:t>
                      </a:r>
                      <a:r>
                        <a:rPr lang="en-IN" sz="1200" b="0" i="0" u="none" strike="noStrike" baseline="0" dirty="0" err="1">
                          <a:latin typeface="Times New Roman" panose="02020603050405020304" pitchFamily="18" charset="0"/>
                          <a:cs typeface="Times New Roman" panose="02020603050405020304" pitchFamily="18" charset="0"/>
                        </a:rPr>
                        <a:t>Zikang</a:t>
                      </a:r>
                      <a:r>
                        <a:rPr lang="en-IN" sz="1200" b="0" i="0" u="none" strike="noStrike" baseline="0" dirty="0">
                          <a:latin typeface="Times New Roman" panose="02020603050405020304" pitchFamily="18" charset="0"/>
                          <a:cs typeface="Times New Roman" panose="02020603050405020304" pitchFamily="18" charset="0"/>
                        </a:rPr>
                        <a:t> Yuan, </a:t>
                      </a:r>
                      <a:r>
                        <a:rPr lang="en-IN" sz="1200" b="0" i="0" u="none" strike="noStrike" baseline="0" dirty="0" err="1">
                          <a:latin typeface="Times New Roman" panose="02020603050405020304" pitchFamily="18" charset="0"/>
                          <a:cs typeface="Times New Roman" panose="02020603050405020304" pitchFamily="18" charset="0"/>
                        </a:rPr>
                        <a:t>Dongfu</a:t>
                      </a:r>
                      <a:r>
                        <a:rPr lang="en-IN" sz="1200" b="0" i="0" u="none" strike="noStrike" baseline="0" dirty="0">
                          <a:latin typeface="Times New Roman" panose="02020603050405020304" pitchFamily="18" charset="0"/>
                          <a:cs typeface="Times New Roman" panose="02020603050405020304" pitchFamily="18" charset="0"/>
                        </a:rPr>
                        <a:t> Zhu, Cheng Chi, </a:t>
                      </a:r>
                      <a:r>
                        <a:rPr lang="en-IN" sz="1200" b="0" i="0" u="none" strike="noStrike" baseline="0" dirty="0" err="1">
                          <a:latin typeface="Times New Roman" panose="02020603050405020304" pitchFamily="18" charset="0"/>
                          <a:cs typeface="Times New Roman" panose="02020603050405020304" pitchFamily="18" charset="0"/>
                        </a:rPr>
                        <a:t>Kun</a:t>
                      </a:r>
                      <a:r>
                        <a:rPr lang="en-IN" sz="1200" b="0" i="0" u="none" strike="noStrike" baseline="0" dirty="0">
                          <a:latin typeface="Times New Roman" panose="02020603050405020304" pitchFamily="18" charset="0"/>
                          <a:cs typeface="Times New Roman" panose="02020603050405020304" pitchFamily="18" charset="0"/>
                        </a:rPr>
                        <a:t> Li and </a:t>
                      </a:r>
                      <a:r>
                        <a:rPr lang="en-IN" sz="1200" b="0" i="0" u="none" strike="noStrike" baseline="0" dirty="0" err="1">
                          <a:latin typeface="Times New Roman" panose="02020603050405020304" pitchFamily="18" charset="0"/>
                          <a:cs typeface="Times New Roman" panose="02020603050405020304" pitchFamily="18" charset="0"/>
                        </a:rPr>
                        <a:t>Chunyuan</a:t>
                      </a:r>
                      <a:r>
                        <a:rPr lang="en-IN" sz="1200" b="0" i="0" u="none" strike="noStrike" baseline="0" dirty="0">
                          <a:latin typeface="Times New Roman" panose="02020603050405020304" pitchFamily="18" charset="0"/>
                          <a:cs typeface="Times New Roman" panose="02020603050405020304" pitchFamily="18" charset="0"/>
                        </a:rPr>
                        <a:t> Liao, ”</a:t>
                      </a:r>
                      <a:r>
                        <a:rPr lang="en-US" sz="1200" b="0" i="0" u="none" strike="noStrike" baseline="0" dirty="0">
                          <a:latin typeface="Times New Roman" panose="02020603050405020304" pitchFamily="18" charset="0"/>
                          <a:cs typeface="Times New Roman" panose="02020603050405020304" pitchFamily="18" charset="0"/>
                        </a:rPr>
                        <a:t>Robust and Efficient RGB-D SLAM in Dynamic </a:t>
                      </a:r>
                      <a:r>
                        <a:rPr lang="en-IN" sz="1200" b="0" i="0" u="none" strike="noStrike" baseline="0" dirty="0">
                          <a:latin typeface="Times New Roman" panose="02020603050405020304" pitchFamily="18" charset="0"/>
                          <a:cs typeface="Times New Roman" panose="02020603050405020304" pitchFamily="18" charset="0"/>
                        </a:rPr>
                        <a:t>Environments”, TMM.2020.3038323, IEEE Transactions on Multimedia.</a:t>
                      </a:r>
                      <a:endParaRPr lang="en-IN" sz="1200" dirty="0">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endParaRPr>
                    </a:p>
                    <a:p>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600" b="0" i="0" kern="1200" dirty="0">
                          <a:solidFill>
                            <a:schemeClr val="dk1"/>
                          </a:solidFill>
                          <a:effectLst/>
                          <a:latin typeface="Times New Roman" panose="02020603050405020304" pitchFamily="18" charset="0"/>
                          <a:ea typeface="+mn-ea"/>
                          <a:cs typeface="Times New Roman" panose="02020603050405020304" pitchFamily="18" charset="0"/>
                        </a:rPr>
                        <a:t>ORB-SLAM2 is a real-time SLAM for Monocular, Stereo and RGB-D cameras that computes the camera trajectory and a sparse 3D reconstruction (in the stereo and RGB-D case with true scale). It is able to detect loops and re-localize the camera in real time.</a:t>
                      </a:r>
                      <a:endParaRPr lang="en-IN" sz="1600" b="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In this paper the authors propose an efficient RGB-D SLAM built on top of ORB-SLAM2 for dynamic</a:t>
                      </a:r>
                      <a:r>
                        <a:rPr lang="en-IN"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scenarios.</a:t>
                      </a:r>
                    </a:p>
                    <a:p>
                      <a:pPr marL="285750" indent="-285750">
                        <a:buFont typeface="Arial" panose="020B0604020202020204" pitchFamily="34" charset="0"/>
                        <a:buChar char="•"/>
                      </a:pPr>
                      <a:r>
                        <a:rPr lang="en-IN"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The authors observe </a:t>
                      </a:r>
                      <a:r>
                        <a:rPr lang="en-US"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that by carefully designing the dynamic region identification algorithm, it is not necessary to employ sophisticated semantic segmentation methods for region partition as most existing </a:t>
                      </a:r>
                      <a:r>
                        <a:rPr lang="en-IN" sz="1600" b="0" i="0" u="none" strike="noStrike" kern="1200" baseline="0" dirty="0">
                          <a:solidFill>
                            <a:schemeClr val="dk1"/>
                          </a:solidFill>
                          <a:latin typeface="Times New Roman" panose="02020603050405020304" pitchFamily="18" charset="0"/>
                          <a:ea typeface="+mn-ea"/>
                          <a:cs typeface="Times New Roman" panose="02020603050405020304" pitchFamily="18" charset="0"/>
                        </a:rPr>
                        <a:t>systems did.</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097663204"/>
                  </a:ext>
                </a:extLst>
              </a:tr>
            </a:tbl>
          </a:graphicData>
        </a:graphic>
      </p:graphicFrame>
      <p:pic>
        <p:nvPicPr>
          <p:cNvPr id="4" name="Picture 3">
            <a:extLst>
              <a:ext uri="{FF2B5EF4-FFF2-40B4-BE49-F238E27FC236}">
                <a16:creationId xmlns:a16="http://schemas.microsoft.com/office/drawing/2014/main" id="{30A8599F-B097-462C-A52D-FD05A168F834}"/>
              </a:ext>
            </a:extLst>
          </p:cNvPr>
          <p:cNvPicPr>
            <a:picLocks noChangeAspect="1"/>
          </p:cNvPicPr>
          <p:nvPr/>
        </p:nvPicPr>
        <p:blipFill>
          <a:blip r:embed="rId4"/>
          <a:stretch>
            <a:fillRect/>
          </a:stretch>
        </p:blipFill>
        <p:spPr>
          <a:xfrm>
            <a:off x="10521551" y="-4588"/>
            <a:ext cx="1670449" cy="560881"/>
          </a:xfrm>
          <a:prstGeom prst="rect">
            <a:avLst/>
          </a:prstGeom>
        </p:spPr>
      </p:pic>
    </p:spTree>
    <p:extLst>
      <p:ext uri="{BB962C8B-B14F-4D97-AF65-F5344CB8AC3E}">
        <p14:creationId xmlns:p14="http://schemas.microsoft.com/office/powerpoint/2010/main" val="3033669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2ACFF-227F-4390-AB37-999223BE9D57}"/>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BLOCK DIAGRAM</a:t>
            </a:r>
            <a:endParaRPr lang="en-IN" sz="3600" u="sng"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4F8D5C61-A4E7-4B55-AD9E-732FC5ABFA7E}"/>
              </a:ext>
            </a:extLst>
          </p:cNvPr>
          <p:cNvPicPr>
            <a:picLocks noChangeAspect="1"/>
          </p:cNvPicPr>
          <p:nvPr/>
        </p:nvPicPr>
        <p:blipFill>
          <a:blip r:embed="rId2"/>
          <a:stretch>
            <a:fillRect/>
          </a:stretch>
        </p:blipFill>
        <p:spPr>
          <a:xfrm>
            <a:off x="10521551" y="0"/>
            <a:ext cx="1670449" cy="560881"/>
          </a:xfrm>
          <a:prstGeom prst="rect">
            <a:avLst/>
          </a:prstGeom>
        </p:spPr>
      </p:pic>
      <p:pic>
        <p:nvPicPr>
          <p:cNvPr id="8" name="Content Placeholder 7">
            <a:extLst>
              <a:ext uri="{FF2B5EF4-FFF2-40B4-BE49-F238E27FC236}">
                <a16:creationId xmlns:a16="http://schemas.microsoft.com/office/drawing/2014/main" id="{D7F76A03-12F7-4A26-BD51-8C7C18ED272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51560" y="2114550"/>
            <a:ext cx="1562100" cy="2628900"/>
          </a:xfrm>
        </p:spPr>
      </p:pic>
      <p:pic>
        <p:nvPicPr>
          <p:cNvPr id="10" name="Picture 9">
            <a:extLst>
              <a:ext uri="{FF2B5EF4-FFF2-40B4-BE49-F238E27FC236}">
                <a16:creationId xmlns:a16="http://schemas.microsoft.com/office/drawing/2014/main" id="{C8E56C6F-BCDF-4CC9-9C03-C6BC86BAA4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49867" y="1992816"/>
            <a:ext cx="6280785" cy="4080324"/>
          </a:xfrm>
          <a:prstGeom prst="rect">
            <a:avLst/>
          </a:prstGeom>
        </p:spPr>
      </p:pic>
      <p:pic>
        <p:nvPicPr>
          <p:cNvPr id="12" name="Picture 11">
            <a:extLst>
              <a:ext uri="{FF2B5EF4-FFF2-40B4-BE49-F238E27FC236}">
                <a16:creationId xmlns:a16="http://schemas.microsoft.com/office/drawing/2014/main" id="{9A521A0E-0E07-4CB2-BE85-09CD8E9035CD}"/>
              </a:ext>
            </a:extLst>
          </p:cNvPr>
          <p:cNvPicPr>
            <a:picLocks noChangeAspect="1"/>
          </p:cNvPicPr>
          <p:nvPr/>
        </p:nvPicPr>
        <p:blipFill>
          <a:blip r:embed="rId5"/>
          <a:stretch>
            <a:fillRect/>
          </a:stretch>
        </p:blipFill>
        <p:spPr>
          <a:xfrm>
            <a:off x="6233159" y="2114550"/>
            <a:ext cx="4699949" cy="1714500"/>
          </a:xfrm>
          <a:prstGeom prst="rect">
            <a:avLst/>
          </a:prstGeom>
        </p:spPr>
      </p:pic>
      <p:pic>
        <p:nvPicPr>
          <p:cNvPr id="16" name="Picture 15">
            <a:extLst>
              <a:ext uri="{FF2B5EF4-FFF2-40B4-BE49-F238E27FC236}">
                <a16:creationId xmlns:a16="http://schemas.microsoft.com/office/drawing/2014/main" id="{1D3D4072-473E-4FC6-AAF5-A9CE5CA1CD6F}"/>
              </a:ext>
            </a:extLst>
          </p:cNvPr>
          <p:cNvPicPr>
            <a:picLocks noChangeAspect="1"/>
          </p:cNvPicPr>
          <p:nvPr/>
        </p:nvPicPr>
        <p:blipFill>
          <a:blip r:embed="rId6"/>
          <a:stretch>
            <a:fillRect/>
          </a:stretch>
        </p:blipFill>
        <p:spPr>
          <a:xfrm>
            <a:off x="9025890" y="4657725"/>
            <a:ext cx="2114550" cy="1200150"/>
          </a:xfrm>
          <a:prstGeom prst="rect">
            <a:avLst/>
          </a:prstGeom>
        </p:spPr>
      </p:pic>
    </p:spTree>
    <p:extLst>
      <p:ext uri="{BB962C8B-B14F-4D97-AF65-F5344CB8AC3E}">
        <p14:creationId xmlns:p14="http://schemas.microsoft.com/office/powerpoint/2010/main" val="1765458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E0E2-B03C-483B-9F74-B84DF8FA7060}"/>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METHODOLOGY &amp; PROGRESS</a:t>
            </a:r>
            <a:endParaRPr lang="en-IN" sz="3600" u="sng"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19C0C6C-EEC9-454B-97B4-B952CE63345C}"/>
              </a:ext>
            </a:extLst>
          </p:cNvPr>
          <p:cNvSpPr>
            <a:spLocks noGrp="1"/>
          </p:cNvSpPr>
          <p:nvPr>
            <p:ph idx="1"/>
          </p:nvPr>
        </p:nvSpPr>
        <p:spPr/>
        <p:txBody>
          <a:bodyPr/>
          <a:lstStyle/>
          <a:p>
            <a:pPr algn="l"/>
            <a:r>
              <a:rPr lang="en-US" b="0" i="0" dirty="0">
                <a:effectLst/>
                <a:latin typeface="Times New Roman" panose="02020603050405020304" pitchFamily="18" charset="0"/>
                <a:cs typeface="Times New Roman" panose="02020603050405020304" pitchFamily="18" charset="0"/>
              </a:rPr>
              <a:t>Histogram Equalization:</a:t>
            </a:r>
          </a:p>
          <a:p>
            <a:pPr marL="0" indent="0" algn="l">
              <a:buNone/>
            </a:pPr>
            <a:r>
              <a:rPr lang="en-US" b="0" i="0" dirty="0">
                <a:effectLst/>
                <a:latin typeface="Times New Roman" panose="02020603050405020304" pitchFamily="18" charset="0"/>
                <a:cs typeface="Times New Roman" panose="02020603050405020304" pitchFamily="18" charset="0"/>
              </a:rPr>
              <a:t>Histogram Equalization is a computer image processing technique used to improve contrast in images. It accomplishes this by effectively spreading out the most frequent intensity values, i.e. stretching out the intensity range of the image. This method usually increases the global contrast of images when its usable data is represented by close contrast values. This allows for areas of lower local contrast to gain a higher contrast.</a:t>
            </a:r>
          </a:p>
          <a:p>
            <a:endParaRPr lang="en-IN" dirty="0"/>
          </a:p>
        </p:txBody>
      </p:sp>
      <p:pic>
        <p:nvPicPr>
          <p:cNvPr id="4" name="Picture 3">
            <a:extLst>
              <a:ext uri="{FF2B5EF4-FFF2-40B4-BE49-F238E27FC236}">
                <a16:creationId xmlns:a16="http://schemas.microsoft.com/office/drawing/2014/main" id="{F75B624D-8BD5-43CA-A18F-9629B3FF519A}"/>
              </a:ext>
            </a:extLst>
          </p:cNvPr>
          <p:cNvPicPr>
            <a:picLocks noChangeAspect="1"/>
          </p:cNvPicPr>
          <p:nvPr/>
        </p:nvPicPr>
        <p:blipFill>
          <a:blip r:embed="rId2"/>
          <a:stretch>
            <a:fillRect/>
          </a:stretch>
        </p:blipFill>
        <p:spPr>
          <a:xfrm>
            <a:off x="10521551" y="0"/>
            <a:ext cx="1670449" cy="560881"/>
          </a:xfrm>
          <a:prstGeom prst="rect">
            <a:avLst/>
          </a:prstGeom>
        </p:spPr>
      </p:pic>
    </p:spTree>
    <p:extLst>
      <p:ext uri="{BB962C8B-B14F-4D97-AF65-F5344CB8AC3E}">
        <p14:creationId xmlns:p14="http://schemas.microsoft.com/office/powerpoint/2010/main" val="3679147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38735B-8B82-477D-B568-84F029C6EDEB}"/>
              </a:ext>
            </a:extLst>
          </p:cNvPr>
          <p:cNvSpPr>
            <a:spLocks noGrp="1"/>
          </p:cNvSpPr>
          <p:nvPr>
            <p:ph idx="1"/>
          </p:nvPr>
        </p:nvSpPr>
        <p:spPr>
          <a:xfrm>
            <a:off x="1141412" y="310718"/>
            <a:ext cx="9905999" cy="6303146"/>
          </a:xfrm>
        </p:spPr>
        <p:txBody>
          <a:bodyPr/>
          <a:lstStyle/>
          <a:p>
            <a:endParaRPr lang="en-US" dirty="0"/>
          </a:p>
          <a:p>
            <a:endParaRPr lang="en-US" dirty="0"/>
          </a:p>
          <a:p>
            <a:endParaRPr lang="en-US" dirty="0"/>
          </a:p>
          <a:p>
            <a:endParaRPr lang="en-US" dirty="0"/>
          </a:p>
          <a:p>
            <a:endParaRPr lang="en-US" dirty="0"/>
          </a:p>
          <a:p>
            <a:r>
              <a:rPr lang="en-US" b="0" i="0" dirty="0">
                <a:effectLst/>
                <a:latin typeface="Times New Roman" panose="02020603050405020304" pitchFamily="18" charset="0"/>
                <a:cs typeface="Times New Roman" panose="02020603050405020304" pitchFamily="18" charset="0"/>
              </a:rPr>
              <a:t>A color histogram of an image represents the number of pixels in each type of color component. Histogram equalization cannot be applied separately to the Red, Green and Blue components of the image as it leads to dramatic changes in the image’s color balance. However, if the image is first converted to another color space, like HSL/HSV color space, then the algorithm can be applied to the luminance or value channel without resulting in changes to the hue and saturation of the image.</a:t>
            </a:r>
            <a:endParaRPr lang="en-IN" dirty="0">
              <a:latin typeface="Times New Roman" panose="02020603050405020304" pitchFamily="18" charset="0"/>
              <a:cs typeface="Times New Roman" panose="02020603050405020304" pitchFamily="18" charset="0"/>
            </a:endParaRPr>
          </a:p>
        </p:txBody>
      </p:sp>
      <p:pic>
        <p:nvPicPr>
          <p:cNvPr id="1026" name="Picture 2">
            <a:extLst>
              <a:ext uri="{FF2B5EF4-FFF2-40B4-BE49-F238E27FC236}">
                <a16:creationId xmlns:a16="http://schemas.microsoft.com/office/drawing/2014/main" id="{C941A12D-4912-422A-8155-1CAD9D782B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51767" y="310718"/>
            <a:ext cx="7885287" cy="2438400"/>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498D5387-95FB-4D35-91B7-E92E0B80D025}"/>
              </a:ext>
            </a:extLst>
          </p:cNvPr>
          <p:cNvPicPr>
            <a:picLocks noChangeAspect="1"/>
          </p:cNvPicPr>
          <p:nvPr/>
        </p:nvPicPr>
        <p:blipFill>
          <a:blip r:embed="rId3"/>
          <a:stretch>
            <a:fillRect/>
          </a:stretch>
        </p:blipFill>
        <p:spPr>
          <a:xfrm>
            <a:off x="10521551" y="0"/>
            <a:ext cx="1670449" cy="560881"/>
          </a:xfrm>
          <a:prstGeom prst="rect">
            <a:avLst/>
          </a:prstGeom>
        </p:spPr>
      </p:pic>
    </p:spTree>
    <p:extLst>
      <p:ext uri="{BB962C8B-B14F-4D97-AF65-F5344CB8AC3E}">
        <p14:creationId xmlns:p14="http://schemas.microsoft.com/office/powerpoint/2010/main" val="1695654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90D22-E12A-4FE1-9303-D86BB8CD6D9A}"/>
              </a:ext>
            </a:extLst>
          </p:cNvPr>
          <p:cNvSpPr>
            <a:spLocks noGrp="1"/>
          </p:cNvSpPr>
          <p:nvPr>
            <p:ph type="title"/>
          </p:nvPr>
        </p:nvSpPr>
        <p:spPr/>
        <p:txBody>
          <a:bodyPr>
            <a:normAutofit/>
          </a:bodyPr>
          <a:lstStyle/>
          <a:p>
            <a:pPr algn="ctr"/>
            <a:r>
              <a:rPr lang="en-US" sz="3600" u="sng" dirty="0">
                <a:latin typeface="Times New Roman" panose="02020603050405020304" pitchFamily="18" charset="0"/>
                <a:cs typeface="Times New Roman" panose="02020603050405020304" pitchFamily="18" charset="0"/>
              </a:rPr>
              <a:t>OBTAINED EQUALIZATION OUTPUTS FOR IMAGE INPUTS:</a:t>
            </a:r>
            <a:endParaRPr lang="en-IN" sz="3600" u="sng"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C461E62-64ED-4250-BEB5-2E659B512749}"/>
              </a:ext>
            </a:extLst>
          </p:cNvPr>
          <p:cNvPicPr>
            <a:picLocks noChangeAspect="1"/>
          </p:cNvPicPr>
          <p:nvPr/>
        </p:nvPicPr>
        <p:blipFill>
          <a:blip r:embed="rId2"/>
          <a:stretch>
            <a:fillRect/>
          </a:stretch>
        </p:blipFill>
        <p:spPr>
          <a:xfrm>
            <a:off x="2118804" y="1731346"/>
            <a:ext cx="7954391" cy="4761529"/>
          </a:xfrm>
          <a:prstGeom prst="rect">
            <a:avLst/>
          </a:prstGeom>
        </p:spPr>
      </p:pic>
      <p:pic>
        <p:nvPicPr>
          <p:cNvPr id="3" name="Picture 2">
            <a:extLst>
              <a:ext uri="{FF2B5EF4-FFF2-40B4-BE49-F238E27FC236}">
                <a16:creationId xmlns:a16="http://schemas.microsoft.com/office/drawing/2014/main" id="{8AB53FE1-37AA-487E-95A3-9CC49879DCE2}"/>
              </a:ext>
            </a:extLst>
          </p:cNvPr>
          <p:cNvPicPr>
            <a:picLocks noChangeAspect="1"/>
          </p:cNvPicPr>
          <p:nvPr/>
        </p:nvPicPr>
        <p:blipFill>
          <a:blip r:embed="rId3"/>
          <a:stretch>
            <a:fillRect/>
          </a:stretch>
        </p:blipFill>
        <p:spPr>
          <a:xfrm>
            <a:off x="10518575" y="0"/>
            <a:ext cx="1670449" cy="560881"/>
          </a:xfrm>
          <a:prstGeom prst="rect">
            <a:avLst/>
          </a:prstGeom>
        </p:spPr>
      </p:pic>
    </p:spTree>
    <p:extLst>
      <p:ext uri="{BB962C8B-B14F-4D97-AF65-F5344CB8AC3E}">
        <p14:creationId xmlns:p14="http://schemas.microsoft.com/office/powerpoint/2010/main" val="13354554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1885</TotalTime>
  <Words>1847</Words>
  <Application>Microsoft Office PowerPoint</Application>
  <PresentationFormat>Widescreen</PresentationFormat>
  <Paragraphs>115</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Algerian</vt:lpstr>
      <vt:lpstr>Arial</vt:lpstr>
      <vt:lpstr>Calibri</vt:lpstr>
      <vt:lpstr>Calibri Light</vt:lpstr>
      <vt:lpstr>charter</vt:lpstr>
      <vt:lpstr>Lato</vt:lpstr>
      <vt:lpstr>Times New Roman</vt:lpstr>
      <vt:lpstr>Office Theme</vt:lpstr>
      <vt:lpstr>M.TECH MAJOR PROJECT REVIEW II (MVE33)</vt:lpstr>
      <vt:lpstr>INTRODUCTION</vt:lpstr>
      <vt:lpstr>CURRENT STATE OF THE ART</vt:lpstr>
      <vt:lpstr>PROBLEM STATEMENT</vt:lpstr>
      <vt:lpstr>LITERATURE REVIEW</vt:lpstr>
      <vt:lpstr>BLOCK DIAGRAM</vt:lpstr>
      <vt:lpstr>METHODOLOGY &amp; PROGRESS</vt:lpstr>
      <vt:lpstr>PowerPoint Presentation</vt:lpstr>
      <vt:lpstr>OBTAINED EQUALIZATION OUTPUTS FOR IMAGE INPUTS:</vt:lpstr>
      <vt:lpstr>PowerPoint Presentation</vt:lpstr>
      <vt:lpstr>PRE-PROCESSING OUTPUTS FOR HISTOGRAM EQUALIZATIONS</vt:lpstr>
      <vt:lpstr>PowerPoint Presentation</vt:lpstr>
      <vt:lpstr>ITERATIVE CLOSEST POINT ALGORITHM</vt:lpstr>
      <vt:lpstr>ICP RESULTS OBTAINED</vt:lpstr>
      <vt:lpstr>PowerPoint Presentation</vt:lpstr>
      <vt:lpstr>ICP (POINT TO PLANE)</vt:lpstr>
      <vt:lpstr>ICP FOR 3D IMAGES</vt:lpstr>
      <vt:lpstr>TIMELINE</vt:lpstr>
      <vt:lpstr>PLAN FOR NEXT SEMESTER</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MAJOR PROJECT REVIEW 1</dc:title>
  <dc:creator>naveen h</dc:creator>
  <cp:lastModifiedBy>naveen h</cp:lastModifiedBy>
  <cp:revision>30</cp:revision>
  <dcterms:created xsi:type="dcterms:W3CDTF">2021-12-17T01:50:05Z</dcterms:created>
  <dcterms:modified xsi:type="dcterms:W3CDTF">2022-02-01T04:04:19Z</dcterms:modified>
</cp:coreProperties>
</file>

<file path=docProps/thumbnail.jpeg>
</file>